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058400" cy="7772400"/>
  <p:notesSz cx="6950075" cy="9236075"/>
  <p:embeddedFontLst>
    <p:embeddedFont>
      <p:font typeface="Anton" pitchFamily="2" charset="0"/>
      <p:regular r:id="rId4"/>
    </p:embeddedFont>
    <p:embeddedFont>
      <p:font typeface="Argent Thin" panose="020B0604020202020204" charset="0"/>
      <p:regular r:id="rId5"/>
    </p:embeddedFont>
    <p:embeddedFont>
      <p:font typeface="Bebas Neue Bold" panose="020B0604020202020204" charset="0"/>
      <p:regular r:id="rId6"/>
    </p:embeddedFont>
    <p:embeddedFont>
      <p:font typeface="Calibri" panose="020F0502020204030204" pitchFamily="34" charset="0"/>
      <p:regular r:id="rId7"/>
      <p:bold r:id="rId8"/>
      <p:italic r:id="rId9"/>
      <p:boldItalic r:id="rId10"/>
    </p:embeddedFont>
    <p:embeddedFont>
      <p:font typeface="Knockout Featherweight" panose="020B0604020202020204" charset="0"/>
      <p:regular r:id="rId11"/>
    </p:embeddedFont>
    <p:embeddedFont>
      <p:font typeface="Knockout Featherweight Bold" panose="020B0604020202020204" charset="0"/>
      <p:regular r:id="rId12"/>
    </p:embeddedFont>
    <p:embeddedFont>
      <p:font typeface="Lato" panose="020F0502020204030203" pitchFamily="34" charset="0"/>
      <p:regular r:id="rId13"/>
      <p:bold r:id="rId14"/>
      <p:italic r:id="rId15"/>
      <p:boldItalic r:id="rId16"/>
    </p:embeddedFont>
    <p:embeddedFont>
      <p:font typeface="Lato Bold" panose="020F0502020204030203"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5" d="100"/>
          <a:sy n="75" d="100"/>
        </p:scale>
        <p:origin x="16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86550" y="0"/>
            <a:ext cx="3374136" cy="559214"/>
            <a:chOff x="0" y="0"/>
            <a:chExt cx="2008320" cy="319218"/>
          </a:xfrm>
        </p:grpSpPr>
        <p:sp>
          <p:nvSpPr>
            <p:cNvPr id="3" name="Freeform 3"/>
            <p:cNvSpPr/>
            <p:nvPr/>
          </p:nvSpPr>
          <p:spPr>
            <a:xfrm>
              <a:off x="0" y="0"/>
              <a:ext cx="2008320" cy="319218"/>
            </a:xfrm>
            <a:custGeom>
              <a:avLst/>
              <a:gdLst/>
              <a:ahLst/>
              <a:cxnLst/>
              <a:rect l="l" t="t" r="r" b="b"/>
              <a:pathLst>
                <a:path w="2008320" h="319218">
                  <a:moveTo>
                    <a:pt x="0" y="0"/>
                  </a:moveTo>
                  <a:lnTo>
                    <a:pt x="2008320" y="0"/>
                  </a:lnTo>
                  <a:lnTo>
                    <a:pt x="2008320" y="319218"/>
                  </a:lnTo>
                  <a:lnTo>
                    <a:pt x="0" y="319218"/>
                  </a:lnTo>
                  <a:close/>
                </a:path>
              </a:pathLst>
            </a:custGeom>
            <a:solidFill>
              <a:srgbClr val="004AAD"/>
            </a:solidFill>
          </p:spPr>
          <p:txBody>
            <a:bodyPr/>
            <a:lstStyle/>
            <a:p>
              <a:endParaRPr lang="en-US"/>
            </a:p>
          </p:txBody>
        </p:sp>
      </p:grpSp>
      <p:sp>
        <p:nvSpPr>
          <p:cNvPr id="4" name="AutoShape 4"/>
          <p:cNvSpPr/>
          <p:nvPr/>
        </p:nvSpPr>
        <p:spPr>
          <a:xfrm>
            <a:off x="4187493" y="3567430"/>
            <a:ext cx="1716482" cy="0"/>
          </a:xfrm>
          <a:prstGeom prst="line">
            <a:avLst/>
          </a:prstGeom>
          <a:ln w="47625" cap="flat">
            <a:solidFill>
              <a:srgbClr val="004AAD"/>
            </a:solidFill>
            <a:prstDash val="solid"/>
            <a:headEnd type="none" w="sm" len="sm"/>
            <a:tailEnd type="none" w="sm" len="sm"/>
          </a:ln>
        </p:spPr>
        <p:txBody>
          <a:bodyPr/>
          <a:lstStyle/>
          <a:p>
            <a:endParaRPr lang="en-US"/>
          </a:p>
        </p:txBody>
      </p:sp>
      <p:sp>
        <p:nvSpPr>
          <p:cNvPr id="5" name="Freeform 5"/>
          <p:cNvSpPr/>
          <p:nvPr/>
        </p:nvSpPr>
        <p:spPr>
          <a:xfrm>
            <a:off x="4528027" y="3829050"/>
            <a:ext cx="1054805" cy="1053011"/>
          </a:xfrm>
          <a:custGeom>
            <a:avLst/>
            <a:gdLst/>
            <a:ahLst/>
            <a:cxnLst/>
            <a:rect l="l" t="t" r="r" b="b"/>
            <a:pathLst>
              <a:path w="1054805" h="1053011">
                <a:moveTo>
                  <a:pt x="0" y="0"/>
                </a:moveTo>
                <a:lnTo>
                  <a:pt x="1054805" y="0"/>
                </a:lnTo>
                <a:lnTo>
                  <a:pt x="1054805" y="1053011"/>
                </a:lnTo>
                <a:lnTo>
                  <a:pt x="0" y="1053011"/>
                </a:lnTo>
                <a:lnTo>
                  <a:pt x="0" y="0"/>
                </a:lnTo>
                <a:close/>
              </a:path>
            </a:pathLst>
          </a:custGeom>
          <a:blipFill>
            <a:blip r:embed="rId2">
              <a:alphaModFix amt="72000"/>
            </a:blip>
            <a:stretch>
              <a:fillRect l="-5976" t="-62252" r="-8804"/>
            </a:stretch>
          </a:blipFill>
        </p:spPr>
        <p:txBody>
          <a:bodyPr/>
          <a:lstStyle/>
          <a:p>
            <a:endParaRPr lang="en-US"/>
          </a:p>
        </p:txBody>
      </p:sp>
      <p:grpSp>
        <p:nvGrpSpPr>
          <p:cNvPr id="6" name="Group 6"/>
          <p:cNvGrpSpPr/>
          <p:nvPr/>
        </p:nvGrpSpPr>
        <p:grpSpPr>
          <a:xfrm>
            <a:off x="3808665" y="6160540"/>
            <a:ext cx="2530946" cy="681586"/>
            <a:chOff x="0" y="0"/>
            <a:chExt cx="3374590" cy="908781"/>
          </a:xfrm>
        </p:grpSpPr>
        <p:sp>
          <p:nvSpPr>
            <p:cNvPr id="7" name="Freeform 7"/>
            <p:cNvSpPr/>
            <p:nvPr/>
          </p:nvSpPr>
          <p:spPr>
            <a:xfrm>
              <a:off x="143577" y="0"/>
              <a:ext cx="407409" cy="407409"/>
            </a:xfrm>
            <a:custGeom>
              <a:avLst/>
              <a:gdLst/>
              <a:ahLst/>
              <a:cxnLst/>
              <a:rect l="l" t="t" r="r" b="b"/>
              <a:pathLst>
                <a:path w="407409" h="407409">
                  <a:moveTo>
                    <a:pt x="0" y="0"/>
                  </a:moveTo>
                  <a:lnTo>
                    <a:pt x="407409" y="0"/>
                  </a:lnTo>
                  <a:lnTo>
                    <a:pt x="407409" y="407409"/>
                  </a:lnTo>
                  <a:lnTo>
                    <a:pt x="0" y="4074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0" y="519746"/>
              <a:ext cx="694563" cy="199370"/>
            </a:xfrm>
            <a:prstGeom prst="rect">
              <a:avLst/>
            </a:prstGeom>
          </p:spPr>
          <p:txBody>
            <a:bodyPr lIns="0" tIns="0" rIns="0" bIns="0" rtlCol="0" anchor="t">
              <a:spAutoFit/>
            </a:bodyPr>
            <a:lstStyle/>
            <a:p>
              <a:pPr algn="ctr">
                <a:lnSpc>
                  <a:spcPts val="1226"/>
                </a:lnSpc>
              </a:pPr>
              <a:r>
                <a:rPr lang="en-US" sz="876">
                  <a:solidFill>
                    <a:srgbClr val="545454"/>
                  </a:solidFill>
                  <a:latin typeface="Lato"/>
                </a:rPr>
                <a:t>@ccdcedu</a:t>
              </a:r>
            </a:p>
          </p:txBody>
        </p:sp>
        <p:sp>
          <p:nvSpPr>
            <p:cNvPr id="9" name="Freeform 9"/>
            <p:cNvSpPr/>
            <p:nvPr/>
          </p:nvSpPr>
          <p:spPr>
            <a:xfrm>
              <a:off x="1483764" y="4379"/>
              <a:ext cx="407061" cy="407061"/>
            </a:xfrm>
            <a:custGeom>
              <a:avLst/>
              <a:gdLst/>
              <a:ahLst/>
              <a:cxnLst/>
              <a:rect l="l" t="t" r="r" b="b"/>
              <a:pathLst>
                <a:path w="407061" h="407061">
                  <a:moveTo>
                    <a:pt x="0" y="0"/>
                  </a:moveTo>
                  <a:lnTo>
                    <a:pt x="407061" y="0"/>
                  </a:lnTo>
                  <a:lnTo>
                    <a:pt x="407061" y="407061"/>
                  </a:lnTo>
                  <a:lnTo>
                    <a:pt x="0" y="4070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1108290" y="508937"/>
              <a:ext cx="1158009" cy="399844"/>
            </a:xfrm>
            <a:prstGeom prst="rect">
              <a:avLst/>
            </a:prstGeom>
          </p:spPr>
          <p:txBody>
            <a:bodyPr lIns="0" tIns="0" rIns="0" bIns="0" rtlCol="0" anchor="t">
              <a:spAutoFit/>
            </a:bodyPr>
            <a:lstStyle/>
            <a:p>
              <a:pPr algn="ctr">
                <a:lnSpc>
                  <a:spcPts val="1226"/>
                </a:lnSpc>
              </a:pPr>
              <a:r>
                <a:rPr lang="en-US" sz="876">
                  <a:solidFill>
                    <a:srgbClr val="545454"/>
                  </a:solidFill>
                  <a:latin typeface="Lato"/>
                </a:rPr>
                <a:t>Columbia College Virginia</a:t>
              </a:r>
            </a:p>
          </p:txBody>
        </p:sp>
        <p:sp>
          <p:nvSpPr>
            <p:cNvPr id="11" name="Freeform 11"/>
            <p:cNvSpPr/>
            <p:nvPr/>
          </p:nvSpPr>
          <p:spPr>
            <a:xfrm>
              <a:off x="2823778" y="4379"/>
              <a:ext cx="407061" cy="407061"/>
            </a:xfrm>
            <a:custGeom>
              <a:avLst/>
              <a:gdLst/>
              <a:ahLst/>
              <a:cxnLst/>
              <a:rect l="l" t="t" r="r" b="b"/>
              <a:pathLst>
                <a:path w="407061" h="407061">
                  <a:moveTo>
                    <a:pt x="0" y="0"/>
                  </a:moveTo>
                  <a:lnTo>
                    <a:pt x="407061" y="0"/>
                  </a:lnTo>
                  <a:lnTo>
                    <a:pt x="407061" y="407061"/>
                  </a:lnTo>
                  <a:lnTo>
                    <a:pt x="0" y="4070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2680027" y="524125"/>
              <a:ext cx="694563" cy="199370"/>
            </a:xfrm>
            <a:prstGeom prst="rect">
              <a:avLst/>
            </a:prstGeom>
          </p:spPr>
          <p:txBody>
            <a:bodyPr lIns="0" tIns="0" rIns="0" bIns="0" rtlCol="0" anchor="t">
              <a:spAutoFit/>
            </a:bodyPr>
            <a:lstStyle/>
            <a:p>
              <a:pPr algn="ctr">
                <a:lnSpc>
                  <a:spcPts val="1226"/>
                </a:lnSpc>
              </a:pPr>
              <a:r>
                <a:rPr lang="en-US" sz="876">
                  <a:solidFill>
                    <a:srgbClr val="545454"/>
                  </a:solidFill>
                  <a:latin typeface="Lato"/>
                </a:rPr>
                <a:t>@ccdcedu</a:t>
              </a:r>
            </a:p>
          </p:txBody>
        </p:sp>
      </p:grpSp>
      <p:grpSp>
        <p:nvGrpSpPr>
          <p:cNvPr id="13" name="Group 13"/>
          <p:cNvGrpSpPr/>
          <p:nvPr/>
        </p:nvGrpSpPr>
        <p:grpSpPr>
          <a:xfrm>
            <a:off x="3911096" y="5224810"/>
            <a:ext cx="316060" cy="317477"/>
            <a:chOff x="14167" y="0"/>
            <a:chExt cx="6321665"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45454"/>
            </a:solidFill>
          </p:spPr>
          <p:txBody>
            <a:bodyPr/>
            <a:lstStyle/>
            <a:p>
              <a:endParaRPr lang="en-US"/>
            </a:p>
          </p:txBody>
        </p:sp>
      </p:grpSp>
      <p:sp>
        <p:nvSpPr>
          <p:cNvPr id="15" name="Freeform 15"/>
          <p:cNvSpPr/>
          <p:nvPr/>
        </p:nvSpPr>
        <p:spPr>
          <a:xfrm>
            <a:off x="3991769" y="5304612"/>
            <a:ext cx="154715" cy="157872"/>
          </a:xfrm>
          <a:custGeom>
            <a:avLst/>
            <a:gdLst/>
            <a:ahLst/>
            <a:cxnLst/>
            <a:rect l="l" t="t" r="r" b="b"/>
            <a:pathLst>
              <a:path w="154715" h="157872">
                <a:moveTo>
                  <a:pt x="0" y="0"/>
                </a:moveTo>
                <a:lnTo>
                  <a:pt x="154715" y="0"/>
                </a:lnTo>
                <a:lnTo>
                  <a:pt x="154715" y="157873"/>
                </a:lnTo>
                <a:lnTo>
                  <a:pt x="0" y="1578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6" name="Group 16"/>
          <p:cNvGrpSpPr/>
          <p:nvPr/>
        </p:nvGrpSpPr>
        <p:grpSpPr>
          <a:xfrm>
            <a:off x="4916106" y="5224810"/>
            <a:ext cx="316060" cy="317477"/>
            <a:chOff x="14167" y="0"/>
            <a:chExt cx="6321665"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45454"/>
            </a:solidFill>
          </p:spPr>
          <p:txBody>
            <a:bodyPr/>
            <a:lstStyle/>
            <a:p>
              <a:endParaRPr lang="en-US"/>
            </a:p>
          </p:txBody>
        </p:sp>
      </p:grpSp>
      <p:sp>
        <p:nvSpPr>
          <p:cNvPr id="18" name="Freeform 18"/>
          <p:cNvSpPr/>
          <p:nvPr/>
        </p:nvSpPr>
        <p:spPr>
          <a:xfrm>
            <a:off x="4974216" y="5283628"/>
            <a:ext cx="199841" cy="199841"/>
          </a:xfrm>
          <a:custGeom>
            <a:avLst/>
            <a:gdLst/>
            <a:ahLst/>
            <a:cxnLst/>
            <a:rect l="l" t="t" r="r" b="b"/>
            <a:pathLst>
              <a:path w="199841" h="199841">
                <a:moveTo>
                  <a:pt x="0" y="0"/>
                </a:moveTo>
                <a:lnTo>
                  <a:pt x="199841" y="0"/>
                </a:lnTo>
                <a:lnTo>
                  <a:pt x="199841" y="199841"/>
                </a:lnTo>
                <a:lnTo>
                  <a:pt x="0" y="1998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5920408" y="5224810"/>
            <a:ext cx="317477" cy="317477"/>
          </a:xfrm>
          <a:custGeom>
            <a:avLst/>
            <a:gdLst/>
            <a:ahLst/>
            <a:cxnLst/>
            <a:rect l="l" t="t" r="r" b="b"/>
            <a:pathLst>
              <a:path w="317477" h="317477">
                <a:moveTo>
                  <a:pt x="0" y="0"/>
                </a:moveTo>
                <a:lnTo>
                  <a:pt x="317477" y="0"/>
                </a:lnTo>
                <a:lnTo>
                  <a:pt x="317477" y="317477"/>
                </a:lnTo>
                <a:lnTo>
                  <a:pt x="0" y="31747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20" name="Group 20"/>
          <p:cNvGrpSpPr/>
          <p:nvPr/>
        </p:nvGrpSpPr>
        <p:grpSpPr>
          <a:xfrm>
            <a:off x="3788366" y="313594"/>
            <a:ext cx="2481671" cy="2459723"/>
            <a:chOff x="0" y="0"/>
            <a:chExt cx="3308894" cy="3279630"/>
          </a:xfrm>
        </p:grpSpPr>
        <p:grpSp>
          <p:nvGrpSpPr>
            <p:cNvPr id="21" name="Group 21"/>
            <p:cNvGrpSpPr>
              <a:grpSpLocks noChangeAspect="1"/>
            </p:cNvGrpSpPr>
            <p:nvPr/>
          </p:nvGrpSpPr>
          <p:grpSpPr>
            <a:xfrm>
              <a:off x="155770" y="126519"/>
              <a:ext cx="3153124" cy="3153111"/>
              <a:chOff x="0" y="0"/>
              <a:chExt cx="6350000" cy="6349974"/>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AEE0E1"/>
              </a:solidFill>
              <a:ln w="12700">
                <a:solidFill>
                  <a:srgbClr val="000000"/>
                </a:solidFill>
              </a:ln>
            </p:spPr>
            <p:txBody>
              <a:bodyPr/>
              <a:lstStyle/>
              <a:p>
                <a:endParaRPr lang="en-US"/>
              </a:p>
            </p:txBody>
          </p:sp>
        </p:grpSp>
        <p:grpSp>
          <p:nvGrpSpPr>
            <p:cNvPr id="23" name="Group 23"/>
            <p:cNvGrpSpPr>
              <a:grpSpLocks noChangeAspect="1"/>
            </p:cNvGrpSpPr>
            <p:nvPr/>
          </p:nvGrpSpPr>
          <p:grpSpPr>
            <a:xfrm>
              <a:off x="0" y="0"/>
              <a:ext cx="3153124" cy="3153111"/>
              <a:chOff x="0" y="0"/>
              <a:chExt cx="6350000" cy="6349974"/>
            </a:xfrm>
          </p:grpSpPr>
          <p:sp>
            <p:nvSpPr>
              <p:cNvPr id="24" name="Freeform 2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5"/>
                <a:stretch>
                  <a:fillRect l="-13257" r="-34300" b="-16632"/>
                </a:stretch>
              </a:blipFill>
            </p:spPr>
            <p:txBody>
              <a:bodyPr/>
              <a:lstStyle/>
              <a:p>
                <a:endParaRPr lang="en-US"/>
              </a:p>
            </p:txBody>
          </p:sp>
        </p:grpSp>
      </p:grpSp>
      <p:grpSp>
        <p:nvGrpSpPr>
          <p:cNvPr id="25" name="Group 25"/>
          <p:cNvGrpSpPr/>
          <p:nvPr/>
        </p:nvGrpSpPr>
        <p:grpSpPr>
          <a:xfrm>
            <a:off x="6686550" y="5401859"/>
            <a:ext cx="3371850" cy="114300"/>
            <a:chOff x="0" y="0"/>
            <a:chExt cx="9384114" cy="318106"/>
          </a:xfrm>
        </p:grpSpPr>
        <p:sp>
          <p:nvSpPr>
            <p:cNvPr id="26" name="Freeform 26"/>
            <p:cNvSpPr/>
            <p:nvPr/>
          </p:nvSpPr>
          <p:spPr>
            <a:xfrm>
              <a:off x="0" y="0"/>
              <a:ext cx="9384114" cy="318106"/>
            </a:xfrm>
            <a:custGeom>
              <a:avLst/>
              <a:gdLst/>
              <a:ahLst/>
              <a:cxnLst/>
              <a:rect l="l" t="t" r="r" b="b"/>
              <a:pathLst>
                <a:path w="9384114" h="318106">
                  <a:moveTo>
                    <a:pt x="0" y="0"/>
                  </a:moveTo>
                  <a:lnTo>
                    <a:pt x="9384114" y="0"/>
                  </a:lnTo>
                  <a:lnTo>
                    <a:pt x="9384114" y="318106"/>
                  </a:lnTo>
                  <a:lnTo>
                    <a:pt x="0" y="318106"/>
                  </a:lnTo>
                  <a:close/>
                </a:path>
              </a:pathLst>
            </a:custGeom>
            <a:solidFill>
              <a:srgbClr val="AEE0E1"/>
            </a:solidFill>
          </p:spPr>
          <p:txBody>
            <a:bodyPr/>
            <a:lstStyle/>
            <a:p>
              <a:endParaRPr lang="en-US"/>
            </a:p>
          </p:txBody>
        </p:sp>
      </p:grpSp>
      <p:grpSp>
        <p:nvGrpSpPr>
          <p:cNvPr id="27" name="Group 27"/>
          <p:cNvGrpSpPr/>
          <p:nvPr/>
        </p:nvGrpSpPr>
        <p:grpSpPr>
          <a:xfrm>
            <a:off x="6686550" y="2716167"/>
            <a:ext cx="3371850" cy="114300"/>
            <a:chOff x="0" y="0"/>
            <a:chExt cx="9384114" cy="318106"/>
          </a:xfrm>
        </p:grpSpPr>
        <p:sp>
          <p:nvSpPr>
            <p:cNvPr id="28" name="Freeform 28"/>
            <p:cNvSpPr/>
            <p:nvPr/>
          </p:nvSpPr>
          <p:spPr>
            <a:xfrm>
              <a:off x="0" y="0"/>
              <a:ext cx="9384114" cy="318106"/>
            </a:xfrm>
            <a:custGeom>
              <a:avLst/>
              <a:gdLst/>
              <a:ahLst/>
              <a:cxnLst/>
              <a:rect l="l" t="t" r="r" b="b"/>
              <a:pathLst>
                <a:path w="9384114" h="318106">
                  <a:moveTo>
                    <a:pt x="0" y="0"/>
                  </a:moveTo>
                  <a:lnTo>
                    <a:pt x="9384114" y="0"/>
                  </a:lnTo>
                  <a:lnTo>
                    <a:pt x="9384114" y="318106"/>
                  </a:lnTo>
                  <a:lnTo>
                    <a:pt x="0" y="318106"/>
                  </a:lnTo>
                  <a:close/>
                </a:path>
              </a:pathLst>
            </a:custGeom>
            <a:solidFill>
              <a:srgbClr val="AEE0E1"/>
            </a:solidFill>
          </p:spPr>
          <p:txBody>
            <a:bodyPr/>
            <a:lstStyle/>
            <a:p>
              <a:endParaRPr lang="en-US"/>
            </a:p>
          </p:txBody>
        </p:sp>
      </p:grpSp>
      <p:grpSp>
        <p:nvGrpSpPr>
          <p:cNvPr id="29" name="Group 29"/>
          <p:cNvGrpSpPr/>
          <p:nvPr/>
        </p:nvGrpSpPr>
        <p:grpSpPr>
          <a:xfrm>
            <a:off x="7013727" y="1036482"/>
            <a:ext cx="2797506" cy="1171111"/>
            <a:chOff x="0" y="209550"/>
            <a:chExt cx="3730008" cy="1561481"/>
          </a:xfrm>
        </p:grpSpPr>
        <p:sp>
          <p:nvSpPr>
            <p:cNvPr id="30" name="TextBox 30"/>
            <p:cNvSpPr txBox="1"/>
            <p:nvPr/>
          </p:nvSpPr>
          <p:spPr>
            <a:xfrm>
              <a:off x="0" y="209550"/>
              <a:ext cx="2117679" cy="1561481"/>
            </a:xfrm>
            <a:prstGeom prst="rect">
              <a:avLst/>
            </a:prstGeom>
          </p:spPr>
          <p:txBody>
            <a:bodyPr lIns="0" tIns="0" rIns="0" bIns="0" rtlCol="0" anchor="t">
              <a:spAutoFit/>
            </a:bodyPr>
            <a:lstStyle/>
            <a:p>
              <a:pPr>
                <a:lnSpc>
                  <a:spcPts val="8234"/>
                </a:lnSpc>
              </a:pPr>
              <a:r>
                <a:rPr lang="en-US" sz="8760" spc="-166">
                  <a:solidFill>
                    <a:srgbClr val="D81B27"/>
                  </a:solidFill>
                  <a:latin typeface="Argent Thin"/>
                </a:rPr>
                <a:t>E</a:t>
              </a:r>
              <a:r>
                <a:rPr lang="en-US" sz="8760" spc="-166">
                  <a:solidFill>
                    <a:srgbClr val="00BF63"/>
                  </a:solidFill>
                  <a:latin typeface="Argent Thin"/>
                </a:rPr>
                <a:t>S</a:t>
              </a:r>
              <a:r>
                <a:rPr lang="en-US" sz="8760" spc="-166">
                  <a:solidFill>
                    <a:srgbClr val="004AAD"/>
                  </a:solidFill>
                  <a:latin typeface="Argent Thin"/>
                </a:rPr>
                <a:t>L</a:t>
              </a:r>
            </a:p>
          </p:txBody>
        </p:sp>
        <p:sp>
          <p:nvSpPr>
            <p:cNvPr id="31" name="TextBox 31"/>
            <p:cNvSpPr txBox="1"/>
            <p:nvPr/>
          </p:nvSpPr>
          <p:spPr>
            <a:xfrm>
              <a:off x="2078713" y="972144"/>
              <a:ext cx="1651295" cy="358745"/>
            </a:xfrm>
            <a:prstGeom prst="rect">
              <a:avLst/>
            </a:prstGeom>
          </p:spPr>
          <p:txBody>
            <a:bodyPr lIns="0" tIns="0" rIns="0" bIns="0" rtlCol="0" anchor="t">
              <a:spAutoFit/>
            </a:bodyPr>
            <a:lstStyle/>
            <a:p>
              <a:pPr marL="0" lvl="0" indent="0" algn="l">
                <a:lnSpc>
                  <a:spcPts val="2031"/>
                </a:lnSpc>
              </a:pPr>
              <a:r>
                <a:rPr lang="en-US" sz="1846" u="none" strike="noStrike" spc="1">
                  <a:solidFill>
                    <a:srgbClr val="004AAD"/>
                  </a:solidFill>
                  <a:latin typeface="Knockout Featherweight"/>
                </a:rPr>
                <a:t>LANGUAGE CENTER</a:t>
              </a:r>
            </a:p>
          </p:txBody>
        </p:sp>
        <p:sp>
          <p:nvSpPr>
            <p:cNvPr id="32" name="TextBox 32"/>
            <p:cNvSpPr txBox="1"/>
            <p:nvPr/>
          </p:nvSpPr>
          <p:spPr>
            <a:xfrm>
              <a:off x="2078713" y="617580"/>
              <a:ext cx="1629235" cy="326527"/>
            </a:xfrm>
            <a:prstGeom prst="rect">
              <a:avLst/>
            </a:prstGeom>
          </p:spPr>
          <p:txBody>
            <a:bodyPr lIns="0" tIns="0" rIns="0" bIns="0" rtlCol="0" anchor="t">
              <a:spAutoFit/>
            </a:bodyPr>
            <a:lstStyle/>
            <a:p>
              <a:pPr marL="0" lvl="0" indent="0" algn="l">
                <a:lnSpc>
                  <a:spcPts val="1977"/>
                </a:lnSpc>
                <a:spcBef>
                  <a:spcPct val="0"/>
                </a:spcBef>
              </a:pPr>
              <a:r>
                <a:rPr lang="en-US" sz="1797" u="none" strike="noStrike">
                  <a:solidFill>
                    <a:srgbClr val="004AAD"/>
                  </a:solidFill>
                  <a:latin typeface="Knockout Featherweight Bold"/>
                </a:rPr>
                <a:t>COLUMBIA COLLEGE</a:t>
              </a:r>
            </a:p>
          </p:txBody>
        </p:sp>
        <p:sp>
          <p:nvSpPr>
            <p:cNvPr id="33" name="AutoShape 33"/>
            <p:cNvSpPr/>
            <p:nvPr/>
          </p:nvSpPr>
          <p:spPr>
            <a:xfrm>
              <a:off x="2078717" y="1420248"/>
              <a:ext cx="1629231" cy="0"/>
            </a:xfrm>
            <a:prstGeom prst="line">
              <a:avLst/>
            </a:prstGeom>
            <a:ln w="24990" cap="flat">
              <a:solidFill>
                <a:srgbClr val="004AAD"/>
              </a:solidFill>
              <a:prstDash val="solid"/>
              <a:headEnd type="none" w="sm" len="sm"/>
              <a:tailEnd type="none" w="sm" len="sm"/>
            </a:ln>
          </p:spPr>
          <p:txBody>
            <a:bodyPr/>
            <a:lstStyle/>
            <a:p>
              <a:endParaRPr lang="en-US"/>
            </a:p>
          </p:txBody>
        </p:sp>
        <p:sp>
          <p:nvSpPr>
            <p:cNvPr id="34" name="AutoShape 34"/>
            <p:cNvSpPr/>
            <p:nvPr/>
          </p:nvSpPr>
          <p:spPr>
            <a:xfrm>
              <a:off x="2078717" y="518001"/>
              <a:ext cx="1629231" cy="0"/>
            </a:xfrm>
            <a:prstGeom prst="line">
              <a:avLst/>
            </a:prstGeom>
            <a:ln w="24990" cap="flat">
              <a:solidFill>
                <a:srgbClr val="004AAD"/>
              </a:solidFill>
              <a:prstDash val="solid"/>
              <a:headEnd type="none" w="sm" len="sm"/>
              <a:tailEnd type="none" w="sm" len="sm"/>
            </a:ln>
          </p:spPr>
          <p:txBody>
            <a:bodyPr/>
            <a:lstStyle/>
            <a:p>
              <a:endParaRPr lang="en-US"/>
            </a:p>
          </p:txBody>
        </p:sp>
      </p:grpSp>
      <p:sp>
        <p:nvSpPr>
          <p:cNvPr id="35" name="Freeform 35"/>
          <p:cNvSpPr/>
          <p:nvPr/>
        </p:nvSpPr>
        <p:spPr>
          <a:xfrm>
            <a:off x="6686550" y="2830467"/>
            <a:ext cx="3371850" cy="2571392"/>
          </a:xfrm>
          <a:custGeom>
            <a:avLst/>
            <a:gdLst/>
            <a:ahLst/>
            <a:cxnLst/>
            <a:rect l="l" t="t" r="r" b="b"/>
            <a:pathLst>
              <a:path w="3371850" h="2571392">
                <a:moveTo>
                  <a:pt x="0" y="0"/>
                </a:moveTo>
                <a:lnTo>
                  <a:pt x="3371850" y="0"/>
                </a:lnTo>
                <a:lnTo>
                  <a:pt x="3371850" y="2571392"/>
                </a:lnTo>
                <a:lnTo>
                  <a:pt x="0" y="2571392"/>
                </a:lnTo>
                <a:lnTo>
                  <a:pt x="0" y="0"/>
                </a:lnTo>
                <a:close/>
              </a:path>
            </a:pathLst>
          </a:custGeom>
          <a:blipFill>
            <a:blip r:embed="rId16"/>
            <a:stretch>
              <a:fillRect l="-11011" r="-3236"/>
            </a:stretch>
          </a:blipFill>
        </p:spPr>
        <p:txBody>
          <a:bodyPr/>
          <a:lstStyle/>
          <a:p>
            <a:endParaRPr lang="en-US"/>
          </a:p>
        </p:txBody>
      </p:sp>
      <p:sp>
        <p:nvSpPr>
          <p:cNvPr id="36" name="TextBox 36"/>
          <p:cNvSpPr txBox="1"/>
          <p:nvPr/>
        </p:nvSpPr>
        <p:spPr>
          <a:xfrm>
            <a:off x="3651977" y="5583425"/>
            <a:ext cx="834299" cy="158016"/>
          </a:xfrm>
          <a:prstGeom prst="rect">
            <a:avLst/>
          </a:prstGeom>
        </p:spPr>
        <p:txBody>
          <a:bodyPr lIns="0" tIns="0" rIns="0" bIns="0" rtlCol="0" anchor="t">
            <a:spAutoFit/>
          </a:bodyPr>
          <a:lstStyle/>
          <a:p>
            <a:pPr algn="ctr">
              <a:lnSpc>
                <a:spcPts val="1259"/>
              </a:lnSpc>
            </a:pPr>
            <a:r>
              <a:rPr lang="en-US" sz="899">
                <a:solidFill>
                  <a:srgbClr val="545454"/>
                </a:solidFill>
                <a:latin typeface="Lato"/>
              </a:rPr>
              <a:t>(703) 206-0508</a:t>
            </a:r>
          </a:p>
        </p:txBody>
      </p:sp>
      <p:sp>
        <p:nvSpPr>
          <p:cNvPr id="37" name="TextBox 37"/>
          <p:cNvSpPr txBox="1"/>
          <p:nvPr/>
        </p:nvSpPr>
        <p:spPr>
          <a:xfrm>
            <a:off x="4694401" y="5583425"/>
            <a:ext cx="759472" cy="158016"/>
          </a:xfrm>
          <a:prstGeom prst="rect">
            <a:avLst/>
          </a:prstGeom>
        </p:spPr>
        <p:txBody>
          <a:bodyPr lIns="0" tIns="0" rIns="0" bIns="0" rtlCol="0" anchor="t">
            <a:spAutoFit/>
          </a:bodyPr>
          <a:lstStyle/>
          <a:p>
            <a:pPr algn="ctr">
              <a:lnSpc>
                <a:spcPts val="1259"/>
              </a:lnSpc>
            </a:pPr>
            <a:r>
              <a:rPr lang="en-US" sz="899">
                <a:solidFill>
                  <a:srgbClr val="545454"/>
                </a:solidFill>
                <a:latin typeface="Lato"/>
              </a:rPr>
              <a:t>www.ccdc.edu</a:t>
            </a:r>
          </a:p>
        </p:txBody>
      </p:sp>
      <p:sp>
        <p:nvSpPr>
          <p:cNvPr id="38" name="TextBox 38"/>
          <p:cNvSpPr txBox="1"/>
          <p:nvPr/>
        </p:nvSpPr>
        <p:spPr>
          <a:xfrm>
            <a:off x="5699411" y="5583425"/>
            <a:ext cx="759472" cy="158016"/>
          </a:xfrm>
          <a:prstGeom prst="rect">
            <a:avLst/>
          </a:prstGeom>
        </p:spPr>
        <p:txBody>
          <a:bodyPr lIns="0" tIns="0" rIns="0" bIns="0" rtlCol="0" anchor="t">
            <a:spAutoFit/>
          </a:bodyPr>
          <a:lstStyle/>
          <a:p>
            <a:pPr algn="ctr">
              <a:lnSpc>
                <a:spcPts val="1259"/>
              </a:lnSpc>
            </a:pPr>
            <a:r>
              <a:rPr lang="en-US" sz="899">
                <a:solidFill>
                  <a:srgbClr val="545454"/>
                </a:solidFill>
                <a:latin typeface="Lato"/>
              </a:rPr>
              <a:t>info@ccdc.edu</a:t>
            </a:r>
          </a:p>
        </p:txBody>
      </p:sp>
      <p:grpSp>
        <p:nvGrpSpPr>
          <p:cNvPr id="39" name="Group 39"/>
          <p:cNvGrpSpPr/>
          <p:nvPr/>
        </p:nvGrpSpPr>
        <p:grpSpPr>
          <a:xfrm>
            <a:off x="303864" y="5995146"/>
            <a:ext cx="2709938" cy="1472454"/>
            <a:chOff x="-56003" y="-19050"/>
            <a:chExt cx="3613251" cy="1963272"/>
          </a:xfrm>
        </p:grpSpPr>
        <p:sp>
          <p:nvSpPr>
            <p:cNvPr id="40" name="TextBox 40"/>
            <p:cNvSpPr txBox="1"/>
            <p:nvPr/>
          </p:nvSpPr>
          <p:spPr>
            <a:xfrm>
              <a:off x="-56003" y="188783"/>
              <a:ext cx="3557248" cy="1755439"/>
            </a:xfrm>
            <a:prstGeom prst="rect">
              <a:avLst/>
            </a:prstGeom>
          </p:spPr>
          <p:txBody>
            <a:bodyPr lIns="0" tIns="0" rIns="0" bIns="0" rtlCol="0" anchor="t">
              <a:spAutoFit/>
            </a:bodyPr>
            <a:lstStyle/>
            <a:p>
              <a:pPr marL="97155" lvl="1">
                <a:lnSpc>
                  <a:spcPts val="1260"/>
                </a:lnSpc>
              </a:pPr>
              <a:endParaRPr lang="en-US" sz="900" dirty="0">
                <a:solidFill>
                  <a:srgbClr val="FF0000"/>
                </a:solidFill>
                <a:latin typeface="Lato"/>
              </a:endParaRPr>
            </a:p>
            <a:p>
              <a:pPr marL="194310" lvl="1" indent="-97155">
                <a:lnSpc>
                  <a:spcPts val="1260"/>
                </a:lnSpc>
                <a:buFont typeface="Arial"/>
                <a:buChar char="•"/>
              </a:pPr>
              <a:r>
                <a:rPr lang="en-US" sz="900" dirty="0">
                  <a:solidFill>
                    <a:srgbClr val="FF0000"/>
                  </a:solidFill>
                  <a:latin typeface="Lato"/>
                </a:rPr>
                <a:t>Certified School for i-20 issuance :F1students</a:t>
              </a:r>
            </a:p>
            <a:p>
              <a:pPr marL="194310" lvl="1" indent="-97155">
                <a:lnSpc>
                  <a:spcPts val="1260"/>
                </a:lnSpc>
                <a:buFont typeface="Arial"/>
                <a:buChar char="•"/>
              </a:pPr>
              <a:r>
                <a:rPr lang="en-US" sz="900" dirty="0">
                  <a:solidFill>
                    <a:srgbClr val="FF0000"/>
                  </a:solidFill>
                  <a:latin typeface="Lato"/>
                </a:rPr>
                <a:t>Established in 1999</a:t>
              </a:r>
            </a:p>
            <a:p>
              <a:pPr marL="194310" lvl="1" indent="-97155">
                <a:lnSpc>
                  <a:spcPts val="1260"/>
                </a:lnSpc>
                <a:buFont typeface="Arial"/>
                <a:buChar char="•"/>
              </a:pPr>
              <a:r>
                <a:rPr lang="en-US" sz="900" dirty="0">
                  <a:solidFill>
                    <a:srgbClr val="FF0000"/>
                  </a:solidFill>
                  <a:latin typeface="Lato"/>
                </a:rPr>
                <a:t>Placement Test : 6 levels</a:t>
              </a:r>
            </a:p>
            <a:p>
              <a:pPr marL="194310" lvl="1" indent="-97155">
                <a:lnSpc>
                  <a:spcPts val="1260"/>
                </a:lnSpc>
                <a:buFont typeface="Arial"/>
                <a:buChar char="•"/>
              </a:pPr>
              <a:r>
                <a:rPr lang="en-US" sz="900" dirty="0">
                  <a:solidFill>
                    <a:srgbClr val="FF0000"/>
                  </a:solidFill>
                  <a:latin typeface="Lato"/>
                </a:rPr>
                <a:t>Affordable Tuition</a:t>
              </a:r>
            </a:p>
            <a:p>
              <a:pPr marL="194310" lvl="1" indent="-97155">
                <a:lnSpc>
                  <a:spcPts val="1260"/>
                </a:lnSpc>
                <a:buFont typeface="Arial"/>
                <a:buChar char="•"/>
              </a:pPr>
              <a:r>
                <a:rPr lang="en-US" sz="900" dirty="0">
                  <a:solidFill>
                    <a:srgbClr val="FF0000"/>
                  </a:solidFill>
                  <a:latin typeface="Lato"/>
                </a:rPr>
                <a:t>Location: Washington Metropolitan Area</a:t>
              </a:r>
            </a:p>
            <a:p>
              <a:pPr marL="194310" lvl="1" indent="-97155" algn="l">
                <a:lnSpc>
                  <a:spcPts val="1260"/>
                </a:lnSpc>
                <a:buFont typeface="Arial"/>
                <a:buChar char="•"/>
              </a:pPr>
              <a:r>
                <a:rPr lang="en-US" sz="900" dirty="0">
                  <a:solidFill>
                    <a:srgbClr val="FF0000"/>
                  </a:solidFill>
                  <a:latin typeface="Lato"/>
                </a:rPr>
                <a:t>Diversity : International students from 50 countries</a:t>
              </a:r>
            </a:p>
          </p:txBody>
        </p:sp>
        <p:sp>
          <p:nvSpPr>
            <p:cNvPr id="41" name="TextBox 41"/>
            <p:cNvSpPr txBox="1"/>
            <p:nvPr/>
          </p:nvSpPr>
          <p:spPr>
            <a:xfrm>
              <a:off x="0" y="-19050"/>
              <a:ext cx="3557248" cy="316230"/>
            </a:xfrm>
            <a:prstGeom prst="rect">
              <a:avLst/>
            </a:prstGeom>
          </p:spPr>
          <p:txBody>
            <a:bodyPr lIns="0" tIns="0" rIns="0" bIns="0" rtlCol="0" anchor="t">
              <a:spAutoFit/>
            </a:bodyPr>
            <a:lstStyle/>
            <a:p>
              <a:pPr marL="0" lvl="0" indent="0">
                <a:lnSpc>
                  <a:spcPts val="1845"/>
                </a:lnSpc>
                <a:spcBef>
                  <a:spcPct val="0"/>
                </a:spcBef>
              </a:pPr>
              <a:r>
                <a:rPr lang="en-US" sz="1500" spc="136" dirty="0">
                  <a:solidFill>
                    <a:srgbClr val="004AAD"/>
                  </a:solidFill>
                  <a:latin typeface="Bebas Neue Bold"/>
                </a:rPr>
                <a:t>WHY COLUMBIA COLLEGE?</a:t>
              </a:r>
            </a:p>
          </p:txBody>
        </p:sp>
      </p:grpSp>
      <p:sp>
        <p:nvSpPr>
          <p:cNvPr id="42" name="TextBox 42"/>
          <p:cNvSpPr txBox="1"/>
          <p:nvPr/>
        </p:nvSpPr>
        <p:spPr>
          <a:xfrm>
            <a:off x="345866" y="3429000"/>
            <a:ext cx="2617162" cy="2134110"/>
          </a:xfrm>
          <a:prstGeom prst="rect">
            <a:avLst/>
          </a:prstGeom>
        </p:spPr>
        <p:txBody>
          <a:bodyPr wrap="square" lIns="0" tIns="0" rIns="0" bIns="0" rtlCol="0" anchor="t">
            <a:spAutoFit/>
          </a:bodyPr>
          <a:lstStyle/>
          <a:p>
            <a:pPr>
              <a:lnSpc>
                <a:spcPts val="1440"/>
              </a:lnSpc>
            </a:pPr>
            <a:r>
              <a:rPr lang="en-US" sz="900" dirty="0">
                <a:solidFill>
                  <a:srgbClr val="FF0000"/>
                </a:solidFill>
                <a:latin typeface="Lato"/>
              </a:rPr>
              <a:t>The Columbia College English as a Second Language Program (CCESLP) is accredited by the </a:t>
            </a:r>
          </a:p>
          <a:p>
            <a:pPr>
              <a:lnSpc>
                <a:spcPts val="1440"/>
              </a:lnSpc>
            </a:pPr>
            <a:r>
              <a:rPr lang="en-US" sz="900" dirty="0">
                <a:solidFill>
                  <a:srgbClr val="FF0000"/>
                </a:solidFill>
                <a:latin typeface="Lato"/>
              </a:rPr>
              <a:t>Commission on English Language Program Accreditation for the period August 2023 through </a:t>
            </a:r>
          </a:p>
          <a:p>
            <a:pPr>
              <a:lnSpc>
                <a:spcPts val="1440"/>
              </a:lnSpc>
            </a:pPr>
            <a:r>
              <a:rPr lang="en-US" sz="900" dirty="0">
                <a:solidFill>
                  <a:srgbClr val="FF0000"/>
                </a:solidFill>
                <a:latin typeface="Lato"/>
              </a:rPr>
              <a:t>August 2027 and agrees to uphold the CEA Standards for English Language Programs and </a:t>
            </a:r>
          </a:p>
          <a:p>
            <a:pPr>
              <a:lnSpc>
                <a:spcPts val="1440"/>
              </a:lnSpc>
            </a:pPr>
            <a:r>
              <a:rPr lang="en-US" sz="900" dirty="0">
                <a:solidFill>
                  <a:srgbClr val="FF0000"/>
                </a:solidFill>
                <a:latin typeface="Lato"/>
              </a:rPr>
              <a:t>Institutions. </a:t>
            </a:r>
          </a:p>
          <a:p>
            <a:pPr>
              <a:lnSpc>
                <a:spcPts val="1440"/>
              </a:lnSpc>
            </a:pPr>
            <a:endParaRPr lang="en-US" sz="900" dirty="0">
              <a:solidFill>
                <a:srgbClr val="FF0000"/>
              </a:solidFill>
              <a:latin typeface="Lato"/>
            </a:endParaRPr>
          </a:p>
          <a:p>
            <a:pPr>
              <a:lnSpc>
                <a:spcPts val="1440"/>
              </a:lnSpc>
            </a:pPr>
            <a:r>
              <a:rPr lang="en-US" sz="900" dirty="0">
                <a:solidFill>
                  <a:srgbClr val="FF0000"/>
                </a:solidFill>
                <a:latin typeface="Lato"/>
              </a:rPr>
              <a:t>CEA is recognized by the U.S. Secretary of Education as a nationally recognized </a:t>
            </a:r>
          </a:p>
          <a:p>
            <a:pPr>
              <a:lnSpc>
                <a:spcPts val="1440"/>
              </a:lnSpc>
            </a:pPr>
            <a:r>
              <a:rPr lang="en-US" sz="900" dirty="0">
                <a:solidFill>
                  <a:srgbClr val="FF0000"/>
                </a:solidFill>
                <a:latin typeface="Lato"/>
              </a:rPr>
              <a:t>accrediting agency for English language programs and institutions in the U.S. </a:t>
            </a:r>
          </a:p>
        </p:txBody>
      </p:sp>
      <p:sp>
        <p:nvSpPr>
          <p:cNvPr id="43" name="TextBox 43"/>
          <p:cNvSpPr txBox="1"/>
          <p:nvPr/>
        </p:nvSpPr>
        <p:spPr>
          <a:xfrm>
            <a:off x="345866" y="3110931"/>
            <a:ext cx="2667936" cy="241869"/>
          </a:xfrm>
          <a:prstGeom prst="rect">
            <a:avLst/>
          </a:prstGeom>
        </p:spPr>
        <p:txBody>
          <a:bodyPr lIns="0" tIns="0" rIns="0" bIns="0" rtlCol="0" anchor="t">
            <a:spAutoFit/>
          </a:bodyPr>
          <a:lstStyle/>
          <a:p>
            <a:pPr marL="0" lvl="0" indent="0">
              <a:lnSpc>
                <a:spcPts val="1845"/>
              </a:lnSpc>
              <a:spcBef>
                <a:spcPct val="0"/>
              </a:spcBef>
            </a:pPr>
            <a:r>
              <a:rPr lang="en-US" sz="1500" spc="136" dirty="0">
                <a:solidFill>
                  <a:srgbClr val="004AAD"/>
                </a:solidFill>
                <a:latin typeface="Bebas Neue Bold"/>
              </a:rPr>
              <a:t>ACCREDITATION</a:t>
            </a:r>
          </a:p>
        </p:txBody>
      </p:sp>
      <p:sp>
        <p:nvSpPr>
          <p:cNvPr id="44" name="TextBox 44"/>
          <p:cNvSpPr txBox="1"/>
          <p:nvPr/>
        </p:nvSpPr>
        <p:spPr>
          <a:xfrm>
            <a:off x="4214307" y="3108297"/>
            <a:ext cx="1662853" cy="423874"/>
          </a:xfrm>
          <a:prstGeom prst="rect">
            <a:avLst/>
          </a:prstGeom>
        </p:spPr>
        <p:txBody>
          <a:bodyPr lIns="0" tIns="0" rIns="0" bIns="0" rtlCol="0" anchor="t">
            <a:spAutoFit/>
          </a:bodyPr>
          <a:lstStyle/>
          <a:p>
            <a:pPr marL="0" lvl="0" indent="0" algn="ctr">
              <a:lnSpc>
                <a:spcPts val="3174"/>
              </a:lnSpc>
              <a:spcBef>
                <a:spcPct val="0"/>
              </a:spcBef>
            </a:pPr>
            <a:r>
              <a:rPr lang="en-US" sz="3052" u="none" strike="noStrike" spc="79">
                <a:solidFill>
                  <a:srgbClr val="004AAD"/>
                </a:solidFill>
                <a:latin typeface="Bebas Neue Bold"/>
              </a:rPr>
              <a:t>Contact Us</a:t>
            </a:r>
          </a:p>
        </p:txBody>
      </p:sp>
      <p:sp>
        <p:nvSpPr>
          <p:cNvPr id="45" name="TextBox 45"/>
          <p:cNvSpPr txBox="1"/>
          <p:nvPr/>
        </p:nvSpPr>
        <p:spPr>
          <a:xfrm>
            <a:off x="3724835" y="7291002"/>
            <a:ext cx="2800495" cy="363723"/>
          </a:xfrm>
          <a:prstGeom prst="rect">
            <a:avLst/>
          </a:prstGeom>
        </p:spPr>
        <p:txBody>
          <a:bodyPr lIns="0" tIns="0" rIns="0" bIns="0" rtlCol="0" anchor="t">
            <a:spAutoFit/>
          </a:bodyPr>
          <a:lstStyle/>
          <a:p>
            <a:pPr marL="0" lvl="0" indent="0" algn="ctr">
              <a:lnSpc>
                <a:spcPts val="1440"/>
              </a:lnSpc>
              <a:spcBef>
                <a:spcPct val="0"/>
              </a:spcBef>
            </a:pPr>
            <a:r>
              <a:rPr lang="en-US" sz="900" u="none" strike="noStrike">
                <a:solidFill>
                  <a:srgbClr val="004AAD"/>
                </a:solidFill>
                <a:latin typeface="Lato Bold"/>
              </a:rPr>
              <a:t>COLUMBIA COLLEGE LANGUAGE CENTER</a:t>
            </a:r>
          </a:p>
          <a:p>
            <a:pPr marL="0" lvl="0" indent="0" algn="ctr">
              <a:lnSpc>
                <a:spcPts val="1440"/>
              </a:lnSpc>
              <a:spcBef>
                <a:spcPct val="0"/>
              </a:spcBef>
            </a:pPr>
            <a:r>
              <a:rPr lang="en-US" sz="900" u="none" strike="noStrike">
                <a:solidFill>
                  <a:srgbClr val="000000"/>
                </a:solidFill>
                <a:latin typeface="Lato"/>
              </a:rPr>
              <a:t>8620 Westwood Center Dr, Vienna, VA 22182</a:t>
            </a:r>
          </a:p>
        </p:txBody>
      </p:sp>
      <p:sp>
        <p:nvSpPr>
          <p:cNvPr id="46" name="TextBox 46"/>
          <p:cNvSpPr txBox="1"/>
          <p:nvPr/>
        </p:nvSpPr>
        <p:spPr>
          <a:xfrm>
            <a:off x="345866" y="665343"/>
            <a:ext cx="2667936" cy="241935"/>
          </a:xfrm>
          <a:prstGeom prst="rect">
            <a:avLst/>
          </a:prstGeom>
        </p:spPr>
        <p:txBody>
          <a:bodyPr lIns="0" tIns="0" rIns="0" bIns="0" rtlCol="0" anchor="t">
            <a:spAutoFit/>
          </a:bodyPr>
          <a:lstStyle/>
          <a:p>
            <a:pPr marL="0" lvl="0" indent="0">
              <a:lnSpc>
                <a:spcPts val="1845"/>
              </a:lnSpc>
              <a:spcBef>
                <a:spcPct val="0"/>
              </a:spcBef>
            </a:pPr>
            <a:r>
              <a:rPr lang="en-US" sz="1500" spc="136">
                <a:solidFill>
                  <a:srgbClr val="004AAD"/>
                </a:solidFill>
                <a:latin typeface="Bebas Neue Bold"/>
              </a:rPr>
              <a:t>WELCOME TO COLUMBIA COLLEGE</a:t>
            </a:r>
          </a:p>
        </p:txBody>
      </p:sp>
      <p:sp>
        <p:nvSpPr>
          <p:cNvPr id="47" name="TextBox 47"/>
          <p:cNvSpPr txBox="1"/>
          <p:nvPr/>
        </p:nvSpPr>
        <p:spPr>
          <a:xfrm>
            <a:off x="345866" y="1017425"/>
            <a:ext cx="2618058" cy="1528723"/>
          </a:xfrm>
          <a:prstGeom prst="rect">
            <a:avLst/>
          </a:prstGeom>
        </p:spPr>
        <p:txBody>
          <a:bodyPr lIns="0" tIns="0" rIns="0" bIns="0" rtlCol="0" anchor="t">
            <a:spAutoFit/>
          </a:bodyPr>
          <a:lstStyle/>
          <a:p>
            <a:pPr algn="l">
              <a:lnSpc>
                <a:spcPts val="1260"/>
              </a:lnSpc>
              <a:spcBef>
                <a:spcPct val="0"/>
              </a:spcBef>
            </a:pPr>
            <a:r>
              <a:rPr lang="en-US" sz="900" u="none" strike="noStrike" dirty="0">
                <a:solidFill>
                  <a:srgbClr val="000000"/>
                </a:solidFill>
                <a:latin typeface="Lato"/>
              </a:rPr>
              <a:t>The mission of English as a Second Language Program at Columbia College is to prepare the students to function effectively in academic classes where English is the language of instruction. In doing so, we also seek students to have meaningful learning experiences by providing rich environment with American culture and the academic atmosphere that could be meaningful impact for their academic work and the personal journey of life. </a:t>
            </a:r>
          </a:p>
        </p:txBody>
      </p:sp>
      <p:sp>
        <p:nvSpPr>
          <p:cNvPr id="48" name="TextBox 48"/>
          <p:cNvSpPr txBox="1"/>
          <p:nvPr/>
        </p:nvSpPr>
        <p:spPr>
          <a:xfrm>
            <a:off x="6815749" y="73504"/>
            <a:ext cx="1118228" cy="186690"/>
          </a:xfrm>
          <a:prstGeom prst="rect">
            <a:avLst/>
          </a:prstGeom>
        </p:spPr>
        <p:txBody>
          <a:bodyPr lIns="0" tIns="0" rIns="0" bIns="0" rtlCol="0" anchor="t">
            <a:spAutoFit/>
          </a:bodyPr>
          <a:lstStyle/>
          <a:p>
            <a:pPr marL="0" lvl="0" indent="0" algn="ctr">
              <a:lnSpc>
                <a:spcPts val="1530"/>
              </a:lnSpc>
            </a:pPr>
            <a:r>
              <a:rPr lang="en-US" sz="1000" spc="173" dirty="0">
                <a:solidFill>
                  <a:srgbClr val="FDFDFD"/>
                </a:solidFill>
                <a:latin typeface="Knockout Featherweight"/>
              </a:rPr>
              <a:t>[ STUDENTS FIRST ]</a:t>
            </a:r>
          </a:p>
        </p:txBody>
      </p:sp>
      <p:grpSp>
        <p:nvGrpSpPr>
          <p:cNvPr id="49" name="Group 49"/>
          <p:cNvGrpSpPr/>
          <p:nvPr/>
        </p:nvGrpSpPr>
        <p:grpSpPr>
          <a:xfrm>
            <a:off x="6686550" y="7213186"/>
            <a:ext cx="3371850" cy="559214"/>
            <a:chOff x="0" y="0"/>
            <a:chExt cx="1924764" cy="319218"/>
          </a:xfrm>
        </p:grpSpPr>
        <p:sp>
          <p:nvSpPr>
            <p:cNvPr id="50" name="Freeform 50"/>
            <p:cNvSpPr/>
            <p:nvPr/>
          </p:nvSpPr>
          <p:spPr>
            <a:xfrm>
              <a:off x="0" y="0"/>
              <a:ext cx="1924764" cy="319218"/>
            </a:xfrm>
            <a:custGeom>
              <a:avLst/>
              <a:gdLst/>
              <a:ahLst/>
              <a:cxnLst/>
              <a:rect l="l" t="t" r="r" b="b"/>
              <a:pathLst>
                <a:path w="1924764" h="319218">
                  <a:moveTo>
                    <a:pt x="0" y="0"/>
                  </a:moveTo>
                  <a:lnTo>
                    <a:pt x="1924764" y="0"/>
                  </a:lnTo>
                  <a:lnTo>
                    <a:pt x="1924764" y="319218"/>
                  </a:lnTo>
                  <a:lnTo>
                    <a:pt x="0" y="319218"/>
                  </a:lnTo>
                  <a:close/>
                </a:path>
              </a:pathLst>
            </a:custGeom>
            <a:solidFill>
              <a:srgbClr val="004AAD"/>
            </a:solidFill>
          </p:spPr>
          <p:txBody>
            <a:bodyPr/>
            <a:lstStyle/>
            <a:p>
              <a:endParaRPr lang="en-US"/>
            </a:p>
          </p:txBody>
        </p:sp>
      </p:grpSp>
      <p:grpSp>
        <p:nvGrpSpPr>
          <p:cNvPr id="51" name="Group 51"/>
          <p:cNvGrpSpPr/>
          <p:nvPr/>
        </p:nvGrpSpPr>
        <p:grpSpPr>
          <a:xfrm>
            <a:off x="7696937" y="7330862"/>
            <a:ext cx="1339828" cy="323863"/>
            <a:chOff x="0" y="0"/>
            <a:chExt cx="1786439" cy="431817"/>
          </a:xfrm>
        </p:grpSpPr>
        <p:sp>
          <p:nvSpPr>
            <p:cNvPr id="52" name="Freeform 52"/>
            <p:cNvSpPr/>
            <p:nvPr/>
          </p:nvSpPr>
          <p:spPr>
            <a:xfrm>
              <a:off x="0" y="0"/>
              <a:ext cx="430339" cy="431817"/>
            </a:xfrm>
            <a:custGeom>
              <a:avLst/>
              <a:gdLst/>
              <a:ahLst/>
              <a:cxnLst/>
              <a:rect l="l" t="t" r="r" b="b"/>
              <a:pathLst>
                <a:path w="430339" h="431817">
                  <a:moveTo>
                    <a:pt x="0" y="0"/>
                  </a:moveTo>
                  <a:lnTo>
                    <a:pt x="430339" y="0"/>
                  </a:lnTo>
                  <a:lnTo>
                    <a:pt x="430339" y="431817"/>
                  </a:lnTo>
                  <a:lnTo>
                    <a:pt x="0" y="431817"/>
                  </a:lnTo>
                  <a:lnTo>
                    <a:pt x="0" y="0"/>
                  </a:lnTo>
                  <a:close/>
                </a:path>
              </a:pathLst>
            </a:custGeom>
            <a:blipFill>
              <a:blip r:embed="rId17"/>
              <a:stretch>
                <a:fillRect/>
              </a:stretch>
            </a:blipFill>
          </p:spPr>
          <p:txBody>
            <a:bodyPr/>
            <a:lstStyle/>
            <a:p>
              <a:endParaRPr lang="en-US"/>
            </a:p>
          </p:txBody>
        </p:sp>
        <p:sp>
          <p:nvSpPr>
            <p:cNvPr id="53" name="Freeform 53"/>
            <p:cNvSpPr/>
            <p:nvPr/>
          </p:nvSpPr>
          <p:spPr>
            <a:xfrm>
              <a:off x="506981" y="0"/>
              <a:ext cx="1279458" cy="431817"/>
            </a:xfrm>
            <a:custGeom>
              <a:avLst/>
              <a:gdLst/>
              <a:ahLst/>
              <a:cxnLst/>
              <a:rect l="l" t="t" r="r" b="b"/>
              <a:pathLst>
                <a:path w="1279458" h="431817">
                  <a:moveTo>
                    <a:pt x="0" y="0"/>
                  </a:moveTo>
                  <a:lnTo>
                    <a:pt x="1279458" y="0"/>
                  </a:lnTo>
                  <a:lnTo>
                    <a:pt x="1279458" y="431817"/>
                  </a:lnTo>
                  <a:lnTo>
                    <a:pt x="0" y="431817"/>
                  </a:lnTo>
                  <a:lnTo>
                    <a:pt x="0" y="0"/>
                  </a:lnTo>
                  <a:close/>
                </a:path>
              </a:pathLst>
            </a:custGeom>
            <a:blipFill>
              <a:blip r:embed="rId18">
                <a:extLst>
                  <a:ext uri="{96DAC541-7B7A-43D3-8B79-37D633B846F1}">
                    <asvg:svgBlip xmlns:asvg="http://schemas.microsoft.com/office/drawing/2016/SVG/main" r:embed="rId19"/>
                  </a:ext>
                </a:extLst>
              </a:blip>
              <a:stretch>
                <a:fillRect l="-56420" t="-22978" b="-23379"/>
              </a:stretch>
            </a:blipFill>
          </p:spPr>
          <p:txBody>
            <a:bodyPr/>
            <a:lstStyle/>
            <a:p>
              <a:endParaRPr lang="en-US"/>
            </a:p>
          </p:txBody>
        </p:sp>
      </p:grpSp>
      <p:pic>
        <p:nvPicPr>
          <p:cNvPr id="57" name="Picture 56" descr="A black and white logo&#10;&#10;Description automatically generated">
            <a:extLst>
              <a:ext uri="{FF2B5EF4-FFF2-40B4-BE49-F238E27FC236}">
                <a16:creationId xmlns:a16="http://schemas.microsoft.com/office/drawing/2014/main" id="{30BA585D-3AC9-75C3-FD2D-2B35322683B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305800" y="5638800"/>
            <a:ext cx="1641729" cy="5592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386" y="188702"/>
            <a:ext cx="2854518" cy="1198181"/>
            <a:chOff x="0" y="209550"/>
            <a:chExt cx="3806024" cy="1597574"/>
          </a:xfrm>
        </p:grpSpPr>
        <p:sp>
          <p:nvSpPr>
            <p:cNvPr id="3" name="TextBox 3"/>
            <p:cNvSpPr txBox="1"/>
            <p:nvPr/>
          </p:nvSpPr>
          <p:spPr>
            <a:xfrm>
              <a:off x="0" y="209550"/>
              <a:ext cx="2160836" cy="1597574"/>
            </a:xfrm>
            <a:prstGeom prst="rect">
              <a:avLst/>
            </a:prstGeom>
          </p:spPr>
          <p:txBody>
            <a:bodyPr lIns="0" tIns="0" rIns="0" bIns="0" rtlCol="0" anchor="t">
              <a:spAutoFit/>
            </a:bodyPr>
            <a:lstStyle/>
            <a:p>
              <a:pPr>
                <a:lnSpc>
                  <a:spcPts val="8402"/>
                </a:lnSpc>
              </a:pPr>
              <a:r>
                <a:rPr lang="en-US" sz="8938" spc="-169">
                  <a:solidFill>
                    <a:srgbClr val="D81B27"/>
                  </a:solidFill>
                  <a:latin typeface="Argent Thin"/>
                </a:rPr>
                <a:t>E</a:t>
              </a:r>
              <a:r>
                <a:rPr lang="en-US" sz="8938" spc="-169">
                  <a:solidFill>
                    <a:srgbClr val="00BF63"/>
                  </a:solidFill>
                  <a:latin typeface="Argent Thin"/>
                </a:rPr>
                <a:t>S</a:t>
              </a:r>
              <a:r>
                <a:rPr lang="en-US" sz="8938" spc="-169">
                  <a:solidFill>
                    <a:srgbClr val="004AAD"/>
                  </a:solidFill>
                  <a:latin typeface="Argent Thin"/>
                </a:rPr>
                <a:t>L</a:t>
              </a:r>
            </a:p>
          </p:txBody>
        </p:sp>
        <p:sp>
          <p:nvSpPr>
            <p:cNvPr id="4" name="TextBox 4"/>
            <p:cNvSpPr txBox="1"/>
            <p:nvPr/>
          </p:nvSpPr>
          <p:spPr>
            <a:xfrm>
              <a:off x="2121076" y="1001286"/>
              <a:ext cx="1684948" cy="356725"/>
            </a:xfrm>
            <a:prstGeom prst="rect">
              <a:avLst/>
            </a:prstGeom>
          </p:spPr>
          <p:txBody>
            <a:bodyPr lIns="0" tIns="0" rIns="0" bIns="0" rtlCol="0" anchor="t">
              <a:spAutoFit/>
            </a:bodyPr>
            <a:lstStyle/>
            <a:p>
              <a:pPr marL="0" lvl="0" indent="0" algn="l">
                <a:lnSpc>
                  <a:spcPts val="2072"/>
                </a:lnSpc>
              </a:pPr>
              <a:r>
                <a:rPr lang="en-US" sz="1884" u="none" strike="noStrike" spc="1">
                  <a:solidFill>
                    <a:srgbClr val="004AAD"/>
                  </a:solidFill>
                  <a:latin typeface="Knockout Featherweight"/>
                </a:rPr>
                <a:t>LANGUAGE CENTER</a:t>
              </a:r>
            </a:p>
          </p:txBody>
        </p:sp>
        <p:sp>
          <p:nvSpPr>
            <p:cNvPr id="5" name="TextBox 5"/>
            <p:cNvSpPr txBox="1"/>
            <p:nvPr/>
          </p:nvSpPr>
          <p:spPr>
            <a:xfrm>
              <a:off x="2121076" y="620253"/>
              <a:ext cx="1662437" cy="343095"/>
            </a:xfrm>
            <a:prstGeom prst="rect">
              <a:avLst/>
            </a:prstGeom>
          </p:spPr>
          <p:txBody>
            <a:bodyPr lIns="0" tIns="0" rIns="0" bIns="0" rtlCol="0" anchor="t">
              <a:spAutoFit/>
            </a:bodyPr>
            <a:lstStyle/>
            <a:p>
              <a:pPr marL="0" lvl="0" indent="0" algn="l">
                <a:lnSpc>
                  <a:spcPts val="2017"/>
                </a:lnSpc>
                <a:spcBef>
                  <a:spcPct val="0"/>
                </a:spcBef>
              </a:pPr>
              <a:r>
                <a:rPr lang="en-US" sz="1834" u="none" strike="noStrike">
                  <a:solidFill>
                    <a:srgbClr val="004AAD"/>
                  </a:solidFill>
                  <a:latin typeface="Knockout Featherweight Bold"/>
                </a:rPr>
                <a:t>COLUMBIA COLLEGE</a:t>
              </a:r>
            </a:p>
          </p:txBody>
        </p:sp>
        <p:sp>
          <p:nvSpPr>
            <p:cNvPr id="6" name="AutoShape 6"/>
            <p:cNvSpPr/>
            <p:nvPr/>
          </p:nvSpPr>
          <p:spPr>
            <a:xfrm>
              <a:off x="2121080" y="1449192"/>
              <a:ext cx="1662433" cy="0"/>
            </a:xfrm>
            <a:prstGeom prst="line">
              <a:avLst/>
            </a:prstGeom>
            <a:ln w="25500" cap="flat">
              <a:solidFill>
                <a:srgbClr val="004AAD"/>
              </a:solidFill>
              <a:prstDash val="solid"/>
              <a:headEnd type="none" w="sm" len="sm"/>
              <a:tailEnd type="none" w="sm" len="sm"/>
            </a:ln>
          </p:spPr>
          <p:txBody>
            <a:bodyPr/>
            <a:lstStyle/>
            <a:p>
              <a:endParaRPr lang="en-US"/>
            </a:p>
          </p:txBody>
        </p:sp>
        <p:sp>
          <p:nvSpPr>
            <p:cNvPr id="7" name="AutoShape 7"/>
            <p:cNvSpPr/>
            <p:nvPr/>
          </p:nvSpPr>
          <p:spPr>
            <a:xfrm>
              <a:off x="2121080" y="528557"/>
              <a:ext cx="1662433" cy="0"/>
            </a:xfrm>
            <a:prstGeom prst="line">
              <a:avLst/>
            </a:prstGeom>
            <a:ln w="25500" cap="flat">
              <a:solidFill>
                <a:srgbClr val="004AAD"/>
              </a:solidFill>
              <a:prstDash val="solid"/>
              <a:headEnd type="none" w="sm" len="sm"/>
              <a:tailEnd type="none" w="sm" len="sm"/>
            </a:ln>
          </p:spPr>
          <p:txBody>
            <a:bodyPr/>
            <a:lstStyle/>
            <a:p>
              <a:endParaRPr lang="en-US"/>
            </a:p>
          </p:txBody>
        </p:sp>
      </p:grpSp>
      <p:grpSp>
        <p:nvGrpSpPr>
          <p:cNvPr id="8" name="Group 8"/>
          <p:cNvGrpSpPr/>
          <p:nvPr/>
        </p:nvGrpSpPr>
        <p:grpSpPr>
          <a:xfrm>
            <a:off x="7326414" y="7523558"/>
            <a:ext cx="2607646" cy="35301"/>
            <a:chOff x="0" y="255270"/>
            <a:chExt cx="5159721" cy="69850"/>
          </a:xfrm>
        </p:grpSpPr>
        <p:sp>
          <p:nvSpPr>
            <p:cNvPr id="9" name="Freeform 9"/>
            <p:cNvSpPr/>
            <p:nvPr/>
          </p:nvSpPr>
          <p:spPr>
            <a:xfrm>
              <a:off x="0" y="255270"/>
              <a:ext cx="5159721" cy="69850"/>
            </a:xfrm>
            <a:custGeom>
              <a:avLst/>
              <a:gdLst/>
              <a:ahLst/>
              <a:cxnLst/>
              <a:rect l="l" t="t" r="r" b="b"/>
              <a:pathLst>
                <a:path w="5159721" h="69850">
                  <a:moveTo>
                    <a:pt x="4868891" y="0"/>
                  </a:moveTo>
                  <a:lnTo>
                    <a:pt x="0" y="0"/>
                  </a:lnTo>
                  <a:lnTo>
                    <a:pt x="0" y="69850"/>
                  </a:lnTo>
                  <a:lnTo>
                    <a:pt x="5159721" y="69850"/>
                  </a:lnTo>
                  <a:lnTo>
                    <a:pt x="5159721" y="0"/>
                  </a:lnTo>
                  <a:close/>
                </a:path>
              </a:pathLst>
            </a:custGeom>
            <a:solidFill>
              <a:srgbClr val="004AAD">
                <a:alpha val="49804"/>
              </a:srgbClr>
            </a:solidFill>
          </p:spPr>
          <p:txBody>
            <a:bodyPr/>
            <a:lstStyle/>
            <a:p>
              <a:endParaRPr lang="en-US"/>
            </a:p>
          </p:txBody>
        </p:sp>
      </p:grpSp>
      <p:graphicFrame>
        <p:nvGraphicFramePr>
          <p:cNvPr id="10" name="Table 10"/>
          <p:cNvGraphicFramePr>
            <a:graphicFrameLocks noGrp="1"/>
          </p:cNvGraphicFramePr>
          <p:nvPr/>
        </p:nvGraphicFramePr>
        <p:xfrm>
          <a:off x="179801" y="2698753"/>
          <a:ext cx="2955228" cy="2958540"/>
        </p:xfrm>
        <a:graphic>
          <a:graphicData uri="http://schemas.openxmlformats.org/drawingml/2006/table">
            <a:tbl>
              <a:tblPr/>
              <a:tblGrid>
                <a:gridCol w="1633248">
                  <a:extLst>
                    <a:ext uri="{9D8B030D-6E8A-4147-A177-3AD203B41FA5}">
                      <a16:colId xmlns:a16="http://schemas.microsoft.com/office/drawing/2014/main" val="20000"/>
                    </a:ext>
                  </a:extLst>
                </a:gridCol>
                <a:gridCol w="1321980">
                  <a:extLst>
                    <a:ext uri="{9D8B030D-6E8A-4147-A177-3AD203B41FA5}">
                      <a16:colId xmlns:a16="http://schemas.microsoft.com/office/drawing/2014/main" val="20001"/>
                    </a:ext>
                  </a:extLst>
                </a:gridCol>
              </a:tblGrid>
              <a:tr h="227580">
                <a:tc>
                  <a:txBody>
                    <a:bodyPr/>
                    <a:lstStyle/>
                    <a:p>
                      <a:pPr algn="ctr">
                        <a:lnSpc>
                          <a:spcPts val="1540"/>
                        </a:lnSpc>
                        <a:defRPr/>
                      </a:pPr>
                      <a:r>
                        <a:rPr lang="en-US" sz="1100" spc="18">
                          <a:solidFill>
                            <a:srgbClr val="1E1E1E"/>
                          </a:solidFill>
                          <a:latin typeface="Bebas Neue Bold"/>
                        </a:rPr>
                        <a:t>Session</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tc>
                  <a:txBody>
                    <a:bodyPr/>
                    <a:lstStyle/>
                    <a:p>
                      <a:pPr algn="ctr">
                        <a:lnSpc>
                          <a:spcPts val="1540"/>
                        </a:lnSpc>
                        <a:defRPr/>
                      </a:pPr>
                      <a:r>
                        <a:rPr lang="en-US" sz="1100" spc="18">
                          <a:solidFill>
                            <a:srgbClr val="1E1E1E"/>
                          </a:solidFill>
                          <a:latin typeface="Bebas Neue Bold"/>
                        </a:rPr>
                        <a:t>Start Date</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08/21/2023</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1"/>
                  </a:ext>
                </a:extLst>
              </a:tr>
              <a:tr h="227580">
                <a:tc>
                  <a:txBody>
                    <a:bodyPr/>
                    <a:lstStyle/>
                    <a:p>
                      <a:pPr algn="ctr">
                        <a:lnSpc>
                          <a:spcPts val="1260"/>
                        </a:lnSpc>
                        <a:defRPr/>
                      </a:pP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09/25/2023</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2"/>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10/30/2023</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3"/>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12/04/2023</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4"/>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01/15/2024</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5"/>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02/20/2024</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6"/>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03/25/2024</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7"/>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 04/29/2024</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8"/>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06/03/2024</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9"/>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07/08/2024</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10"/>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 08/19/2024</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11"/>
                  </a:ext>
                </a:extLst>
              </a:tr>
              <a:tr h="227580">
                <a:tc>
                  <a:txBody>
                    <a:bodyPr/>
                    <a:lstStyle/>
                    <a:p>
                      <a:pPr algn="ctr">
                        <a:lnSpc>
                          <a:spcPts val="1260"/>
                        </a:lnSpc>
                        <a:defRPr/>
                      </a:pP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09/23/2024</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pSp>
        <p:nvGrpSpPr>
          <p:cNvPr id="11" name="Group 11"/>
          <p:cNvGrpSpPr/>
          <p:nvPr/>
        </p:nvGrpSpPr>
        <p:grpSpPr>
          <a:xfrm>
            <a:off x="6743700" y="0"/>
            <a:ext cx="3328416" cy="1138782"/>
            <a:chOff x="0" y="0"/>
            <a:chExt cx="9651117" cy="3169316"/>
          </a:xfrm>
        </p:grpSpPr>
        <p:sp>
          <p:nvSpPr>
            <p:cNvPr id="12" name="Freeform 12"/>
            <p:cNvSpPr/>
            <p:nvPr/>
          </p:nvSpPr>
          <p:spPr>
            <a:xfrm>
              <a:off x="0" y="0"/>
              <a:ext cx="9651117" cy="3169316"/>
            </a:xfrm>
            <a:custGeom>
              <a:avLst/>
              <a:gdLst/>
              <a:ahLst/>
              <a:cxnLst/>
              <a:rect l="l" t="t" r="r" b="b"/>
              <a:pathLst>
                <a:path w="9651117" h="3169316">
                  <a:moveTo>
                    <a:pt x="0" y="0"/>
                  </a:moveTo>
                  <a:lnTo>
                    <a:pt x="9651117" y="0"/>
                  </a:lnTo>
                  <a:lnTo>
                    <a:pt x="9651117" y="3169316"/>
                  </a:lnTo>
                  <a:lnTo>
                    <a:pt x="0" y="3169316"/>
                  </a:lnTo>
                  <a:close/>
                </a:path>
              </a:pathLst>
            </a:custGeom>
            <a:solidFill>
              <a:srgbClr val="004AAD"/>
            </a:solidFill>
          </p:spPr>
          <p:txBody>
            <a:bodyPr/>
            <a:lstStyle/>
            <a:p>
              <a:endParaRPr lang="en-US"/>
            </a:p>
          </p:txBody>
        </p:sp>
      </p:grpSp>
      <p:sp>
        <p:nvSpPr>
          <p:cNvPr id="13" name="Freeform 13"/>
          <p:cNvSpPr/>
          <p:nvPr/>
        </p:nvSpPr>
        <p:spPr>
          <a:xfrm>
            <a:off x="8933323" y="207336"/>
            <a:ext cx="695674" cy="902009"/>
          </a:xfrm>
          <a:custGeom>
            <a:avLst/>
            <a:gdLst/>
            <a:ahLst/>
            <a:cxnLst/>
            <a:rect l="l" t="t" r="r" b="b"/>
            <a:pathLst>
              <a:path w="695674" h="902009">
                <a:moveTo>
                  <a:pt x="0" y="0"/>
                </a:moveTo>
                <a:lnTo>
                  <a:pt x="695674" y="0"/>
                </a:lnTo>
                <a:lnTo>
                  <a:pt x="695674" y="902009"/>
                </a:lnTo>
                <a:lnTo>
                  <a:pt x="0" y="9020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aphicFrame>
        <p:nvGraphicFramePr>
          <p:cNvPr id="14" name="Table 14"/>
          <p:cNvGraphicFramePr>
            <a:graphicFrameLocks noGrp="1"/>
          </p:cNvGraphicFramePr>
          <p:nvPr>
            <p:extLst>
              <p:ext uri="{D42A27DB-BD31-4B8C-83A1-F6EECF244321}">
                <p14:modId xmlns:p14="http://schemas.microsoft.com/office/powerpoint/2010/main" val="535712575"/>
              </p:ext>
            </p:extLst>
          </p:nvPr>
        </p:nvGraphicFramePr>
        <p:xfrm>
          <a:off x="159684" y="6665545"/>
          <a:ext cx="2955228" cy="949624"/>
        </p:xfrm>
        <a:graphic>
          <a:graphicData uri="http://schemas.openxmlformats.org/drawingml/2006/table">
            <a:tbl>
              <a:tblPr/>
              <a:tblGrid>
                <a:gridCol w="1128451">
                  <a:extLst>
                    <a:ext uri="{9D8B030D-6E8A-4147-A177-3AD203B41FA5}">
                      <a16:colId xmlns:a16="http://schemas.microsoft.com/office/drawing/2014/main" val="20000"/>
                    </a:ext>
                  </a:extLst>
                </a:gridCol>
                <a:gridCol w="790872">
                  <a:extLst>
                    <a:ext uri="{9D8B030D-6E8A-4147-A177-3AD203B41FA5}">
                      <a16:colId xmlns:a16="http://schemas.microsoft.com/office/drawing/2014/main" val="20001"/>
                    </a:ext>
                  </a:extLst>
                </a:gridCol>
                <a:gridCol w="1035905">
                  <a:extLst>
                    <a:ext uri="{9D8B030D-6E8A-4147-A177-3AD203B41FA5}">
                      <a16:colId xmlns:a16="http://schemas.microsoft.com/office/drawing/2014/main" val="20002"/>
                    </a:ext>
                  </a:extLst>
                </a:gridCol>
              </a:tblGrid>
              <a:tr h="237406">
                <a:tc>
                  <a:txBody>
                    <a:bodyPr/>
                    <a:lstStyle/>
                    <a:p>
                      <a:pPr algn="ctr">
                        <a:lnSpc>
                          <a:spcPts val="1540"/>
                        </a:lnSpc>
                        <a:defRPr/>
                      </a:pPr>
                      <a:r>
                        <a:rPr lang="en-US" sz="1100" spc="18" dirty="0">
                          <a:solidFill>
                            <a:srgbClr val="1E1E1E"/>
                          </a:solidFill>
                          <a:latin typeface="Bebas Neue Bold"/>
                        </a:rPr>
                        <a:t>Programs</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tc>
                  <a:txBody>
                    <a:bodyPr/>
                    <a:lstStyle/>
                    <a:p>
                      <a:pPr algn="ctr">
                        <a:lnSpc>
                          <a:spcPts val="1540"/>
                        </a:lnSpc>
                        <a:defRPr/>
                      </a:pPr>
                      <a:r>
                        <a:rPr lang="en-US" sz="1100" spc="18">
                          <a:solidFill>
                            <a:srgbClr val="1E1E1E"/>
                          </a:solidFill>
                          <a:latin typeface="Bebas Neue Bold"/>
                        </a:rPr>
                        <a:t>Tuition</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tc>
                  <a:txBody>
                    <a:bodyPr/>
                    <a:lstStyle/>
                    <a:p>
                      <a:pPr algn="ctr">
                        <a:lnSpc>
                          <a:spcPts val="1540"/>
                        </a:lnSpc>
                        <a:defRPr/>
                      </a:pPr>
                      <a:r>
                        <a:rPr lang="en-US" sz="1100" spc="18" dirty="0">
                          <a:solidFill>
                            <a:srgbClr val="1E1E1E"/>
                          </a:solidFill>
                          <a:latin typeface="Bebas Neue Bold"/>
                        </a:rPr>
                        <a:t>Hours per week</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237406">
                <a:tc>
                  <a:txBody>
                    <a:bodyPr/>
                    <a:lstStyle/>
                    <a:p>
                      <a:pPr algn="ctr">
                        <a:lnSpc>
                          <a:spcPts val="1260"/>
                        </a:lnSpc>
                        <a:defRPr/>
                      </a:pPr>
                      <a:r>
                        <a:rPr lang="en-US" sz="900">
                          <a:solidFill>
                            <a:srgbClr val="000000"/>
                          </a:solidFill>
                          <a:latin typeface="Lato"/>
                        </a:rPr>
                        <a:t>Intensive ESL</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$1,840</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20Hrs.</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1"/>
                  </a:ext>
                </a:extLst>
              </a:tr>
              <a:tr h="237406">
                <a:tc>
                  <a:txBody>
                    <a:bodyPr/>
                    <a:lstStyle/>
                    <a:p>
                      <a:pPr algn="ctr">
                        <a:lnSpc>
                          <a:spcPts val="1260"/>
                        </a:lnSpc>
                        <a:defRPr/>
                      </a:pPr>
                      <a:r>
                        <a:rPr lang="en-US" sz="900" dirty="0">
                          <a:solidFill>
                            <a:srgbClr val="000000"/>
                          </a:solidFill>
                          <a:latin typeface="Lato"/>
                        </a:rPr>
                        <a:t>Part-Time ESL</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$990</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10Hrs.</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2"/>
                  </a:ext>
                </a:extLst>
              </a:tr>
              <a:tr h="237406">
                <a:tc>
                  <a:txBody>
                    <a:bodyPr/>
                    <a:lstStyle/>
                    <a:p>
                      <a:pPr algn="ctr">
                        <a:lnSpc>
                          <a:spcPts val="1260"/>
                        </a:lnSpc>
                        <a:defRPr/>
                      </a:pPr>
                      <a:r>
                        <a:rPr lang="en-US" sz="900">
                          <a:solidFill>
                            <a:srgbClr val="000000"/>
                          </a:solidFill>
                          <a:latin typeface="Lato"/>
                        </a:rPr>
                        <a:t>TOEFL Prep</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a:solidFill>
                            <a:srgbClr val="000000"/>
                          </a:solidFill>
                          <a:latin typeface="Lato"/>
                        </a:rPr>
                        <a:t>$1,235</a:t>
                      </a:r>
                      <a:endParaRPr lang="en-US" sz="110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tc>
                  <a:txBody>
                    <a:bodyPr/>
                    <a:lstStyle/>
                    <a:p>
                      <a:pPr algn="ctr">
                        <a:lnSpc>
                          <a:spcPts val="1260"/>
                        </a:lnSpc>
                        <a:defRPr/>
                      </a:pPr>
                      <a:r>
                        <a:rPr lang="en-US" sz="900" dirty="0">
                          <a:solidFill>
                            <a:srgbClr val="000000"/>
                          </a:solidFill>
                          <a:latin typeface="Lato"/>
                        </a:rPr>
                        <a:t>9Hrs.</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5" name="Freeform 15"/>
          <p:cNvSpPr/>
          <p:nvPr/>
        </p:nvSpPr>
        <p:spPr>
          <a:xfrm>
            <a:off x="3474720" y="6370107"/>
            <a:ext cx="6583680" cy="1402293"/>
          </a:xfrm>
          <a:custGeom>
            <a:avLst/>
            <a:gdLst/>
            <a:ahLst/>
            <a:cxnLst/>
            <a:rect l="l" t="t" r="r" b="b"/>
            <a:pathLst>
              <a:path w="6671654" h="2075462">
                <a:moveTo>
                  <a:pt x="0" y="0"/>
                </a:moveTo>
                <a:lnTo>
                  <a:pt x="6671654" y="0"/>
                </a:lnTo>
                <a:lnTo>
                  <a:pt x="6671654" y="2075462"/>
                </a:lnTo>
                <a:lnTo>
                  <a:pt x="0" y="2075462"/>
                </a:lnTo>
                <a:lnTo>
                  <a:pt x="0" y="0"/>
                </a:lnTo>
                <a:close/>
              </a:path>
            </a:pathLst>
          </a:custGeom>
          <a:blipFill>
            <a:blip r:embed="rId4"/>
            <a:stretch>
              <a:fillRect l="-1197" t="-36368" r="-2" b="-30416"/>
            </a:stretch>
          </a:blipFill>
        </p:spPr>
        <p:txBody>
          <a:bodyPr/>
          <a:lstStyle/>
          <a:p>
            <a:endParaRPr lang="en-US"/>
          </a:p>
        </p:txBody>
      </p:sp>
      <p:sp>
        <p:nvSpPr>
          <p:cNvPr id="16" name="Freeform 16"/>
          <p:cNvSpPr/>
          <p:nvPr/>
        </p:nvSpPr>
        <p:spPr>
          <a:xfrm>
            <a:off x="3505323" y="1566842"/>
            <a:ext cx="1522156" cy="199358"/>
          </a:xfrm>
          <a:custGeom>
            <a:avLst/>
            <a:gdLst/>
            <a:ahLst/>
            <a:cxnLst/>
            <a:rect l="l" t="t" r="r" b="b"/>
            <a:pathLst>
              <a:path w="1522156" h="199358">
                <a:moveTo>
                  <a:pt x="0" y="0"/>
                </a:moveTo>
                <a:lnTo>
                  <a:pt x="1522156" y="0"/>
                </a:lnTo>
                <a:lnTo>
                  <a:pt x="1522156" y="199358"/>
                </a:lnTo>
                <a:lnTo>
                  <a:pt x="0" y="199358"/>
                </a:lnTo>
                <a:lnTo>
                  <a:pt x="0" y="0"/>
                </a:lnTo>
                <a:close/>
              </a:path>
            </a:pathLst>
          </a:custGeom>
          <a:blipFill>
            <a:blip r:embed="rId5"/>
            <a:stretch>
              <a:fillRect/>
            </a:stretch>
          </a:blipFill>
        </p:spPr>
        <p:txBody>
          <a:bodyPr/>
          <a:lstStyle/>
          <a:p>
            <a:endParaRPr lang="en-US"/>
          </a:p>
        </p:txBody>
      </p:sp>
      <p:sp>
        <p:nvSpPr>
          <p:cNvPr id="17" name="TextBox 17"/>
          <p:cNvSpPr txBox="1"/>
          <p:nvPr/>
        </p:nvSpPr>
        <p:spPr>
          <a:xfrm>
            <a:off x="179801" y="1293156"/>
            <a:ext cx="2955228" cy="983154"/>
          </a:xfrm>
          <a:prstGeom prst="rect">
            <a:avLst/>
          </a:prstGeom>
        </p:spPr>
        <p:txBody>
          <a:bodyPr lIns="0" tIns="0" rIns="0" bIns="0" rtlCol="0" anchor="t">
            <a:spAutoFit/>
          </a:bodyPr>
          <a:lstStyle/>
          <a:p>
            <a:pPr marL="0" lvl="0" indent="0" algn="l">
              <a:lnSpc>
                <a:spcPts val="1260"/>
              </a:lnSpc>
            </a:pPr>
            <a:r>
              <a:rPr lang="en-US" sz="900" dirty="0">
                <a:solidFill>
                  <a:srgbClr val="000000"/>
                </a:solidFill>
                <a:latin typeface="Lato"/>
              </a:rPr>
              <a:t>This program is designed to provide comprehensive English skills classes, including grammar, listening, speaking, reading, and writing. The goal is for students to acquire fluency in English so that they can seek further opportunities in the United States without communication difficulties.</a:t>
            </a:r>
          </a:p>
        </p:txBody>
      </p:sp>
      <p:sp>
        <p:nvSpPr>
          <p:cNvPr id="18" name="TextBox 18"/>
          <p:cNvSpPr txBox="1"/>
          <p:nvPr/>
        </p:nvSpPr>
        <p:spPr>
          <a:xfrm>
            <a:off x="6861699" y="439047"/>
            <a:ext cx="1667462" cy="578428"/>
          </a:xfrm>
          <a:prstGeom prst="rect">
            <a:avLst/>
          </a:prstGeom>
        </p:spPr>
        <p:txBody>
          <a:bodyPr lIns="0" tIns="0" rIns="0" bIns="0" rtlCol="0" anchor="t">
            <a:spAutoFit/>
          </a:bodyPr>
          <a:lstStyle/>
          <a:p>
            <a:pPr>
              <a:lnSpc>
                <a:spcPts val="2304"/>
              </a:lnSpc>
            </a:pPr>
            <a:r>
              <a:rPr lang="en-US" sz="2215" spc="57">
                <a:solidFill>
                  <a:srgbClr val="5CE1E6"/>
                </a:solidFill>
                <a:latin typeface="Anton"/>
              </a:rPr>
              <a:t>GRAB</a:t>
            </a:r>
          </a:p>
          <a:p>
            <a:pPr marL="0" lvl="0" indent="0">
              <a:lnSpc>
                <a:spcPts val="2304"/>
              </a:lnSpc>
            </a:pPr>
            <a:r>
              <a:rPr lang="en-US" sz="2215" spc="57">
                <a:solidFill>
                  <a:srgbClr val="FFFFFF"/>
                </a:solidFill>
                <a:latin typeface="Anton"/>
              </a:rPr>
              <a:t>YOUR </a:t>
            </a:r>
            <a:r>
              <a:rPr lang="en-US" sz="2215" spc="57">
                <a:solidFill>
                  <a:srgbClr val="FDFDFD"/>
                </a:solidFill>
                <a:latin typeface="Anton"/>
              </a:rPr>
              <a:t>FUTURE</a:t>
            </a:r>
          </a:p>
        </p:txBody>
      </p:sp>
      <p:sp>
        <p:nvSpPr>
          <p:cNvPr id="19" name="TextBox 19"/>
          <p:cNvSpPr txBox="1"/>
          <p:nvPr/>
        </p:nvSpPr>
        <p:spPr>
          <a:xfrm>
            <a:off x="6815176" y="1367832"/>
            <a:ext cx="3049148" cy="1059649"/>
          </a:xfrm>
          <a:prstGeom prst="rect">
            <a:avLst/>
          </a:prstGeom>
        </p:spPr>
        <p:txBody>
          <a:bodyPr lIns="0" tIns="0" rIns="0" bIns="0" rtlCol="0" anchor="t">
            <a:spAutoFit/>
          </a:bodyPr>
          <a:lstStyle/>
          <a:p>
            <a:pPr>
              <a:lnSpc>
                <a:spcPts val="1399"/>
              </a:lnSpc>
            </a:pPr>
            <a:r>
              <a:rPr lang="en-US" sz="999" dirty="0">
                <a:solidFill>
                  <a:srgbClr val="000000"/>
                </a:solidFill>
                <a:latin typeface="Lato Bold"/>
              </a:rPr>
              <a:t>Journey with Columbia College</a:t>
            </a:r>
            <a:r>
              <a:rPr lang="en-US" sz="999" dirty="0">
                <a:solidFill>
                  <a:srgbClr val="000000"/>
                </a:solidFill>
                <a:latin typeface="Lato"/>
              </a:rPr>
              <a:t>. </a:t>
            </a:r>
          </a:p>
          <a:p>
            <a:pPr marL="0" lvl="0" indent="0" algn="l">
              <a:lnSpc>
                <a:spcPts val="1399"/>
              </a:lnSpc>
              <a:spcBef>
                <a:spcPct val="0"/>
              </a:spcBef>
            </a:pPr>
            <a:r>
              <a:rPr lang="en-US" sz="999" dirty="0">
                <a:solidFill>
                  <a:srgbClr val="000000"/>
                </a:solidFill>
                <a:latin typeface="Lato"/>
              </a:rPr>
              <a:t>Columbia College offers educational opportunities for students from all over the world. We have representatives with various language and cultural backgrounds to welcome international students. Through various events, you will enjoy campus life.</a:t>
            </a:r>
          </a:p>
        </p:txBody>
      </p:sp>
      <p:sp>
        <p:nvSpPr>
          <p:cNvPr id="20" name="TextBox 20"/>
          <p:cNvSpPr txBox="1"/>
          <p:nvPr/>
        </p:nvSpPr>
        <p:spPr>
          <a:xfrm>
            <a:off x="182386" y="5934670"/>
            <a:ext cx="3014316" cy="923330"/>
          </a:xfrm>
          <a:prstGeom prst="rect">
            <a:avLst/>
          </a:prstGeom>
        </p:spPr>
        <p:txBody>
          <a:bodyPr wrap="square" lIns="0" tIns="0" rIns="0" bIns="0" rtlCol="0" anchor="t">
            <a:spAutoFit/>
          </a:bodyPr>
          <a:lstStyle/>
          <a:p>
            <a:pPr marL="0" lvl="0" indent="0" algn="l">
              <a:lnSpc>
                <a:spcPts val="1845"/>
              </a:lnSpc>
              <a:spcBef>
                <a:spcPct val="0"/>
              </a:spcBef>
            </a:pPr>
            <a:r>
              <a:rPr lang="en-US" sz="1500" spc="136" dirty="0">
                <a:solidFill>
                  <a:srgbClr val="FF0000"/>
                </a:solidFill>
                <a:latin typeface="Bebas Neue Bold"/>
              </a:rPr>
              <a:t>TUITION and Fees </a:t>
            </a:r>
            <a:r>
              <a:rPr lang="en-US" sz="1500" spc="136" dirty="0">
                <a:solidFill>
                  <a:srgbClr val="004AAD"/>
                </a:solidFill>
                <a:latin typeface="Bebas Neue Bold"/>
              </a:rPr>
              <a:t>INFORMATION </a:t>
            </a:r>
          </a:p>
          <a:p>
            <a:pPr marL="0" lvl="0" indent="0" algn="l">
              <a:lnSpc>
                <a:spcPts val="1845"/>
              </a:lnSpc>
              <a:spcBef>
                <a:spcPct val="0"/>
              </a:spcBef>
            </a:pPr>
            <a:r>
              <a:rPr lang="en-US" sz="1500" spc="136" dirty="0">
                <a:solidFill>
                  <a:srgbClr val="004AAD"/>
                </a:solidFill>
                <a:latin typeface="Bebas Neue Bold"/>
              </a:rPr>
              <a:t>( PER10-WEEK ) Application fee $100</a:t>
            </a:r>
            <a:br>
              <a:rPr lang="en-US" sz="1500" spc="136" dirty="0">
                <a:solidFill>
                  <a:srgbClr val="004AAD"/>
                </a:solidFill>
                <a:latin typeface="Bebas Neue Bold"/>
              </a:rPr>
            </a:br>
            <a:endParaRPr lang="en-US" sz="1500" spc="136" dirty="0">
              <a:solidFill>
                <a:srgbClr val="004AAD"/>
              </a:solidFill>
              <a:latin typeface="Bebas Neue Bold"/>
            </a:endParaRPr>
          </a:p>
          <a:p>
            <a:pPr marL="0" lvl="0" indent="0" algn="l">
              <a:lnSpc>
                <a:spcPts val="1845"/>
              </a:lnSpc>
              <a:spcBef>
                <a:spcPct val="0"/>
              </a:spcBef>
            </a:pPr>
            <a:endParaRPr lang="en-US" sz="1500" spc="136" dirty="0">
              <a:solidFill>
                <a:srgbClr val="004AAD"/>
              </a:solidFill>
              <a:latin typeface="Bebas Neue Bold"/>
            </a:endParaRPr>
          </a:p>
        </p:txBody>
      </p:sp>
      <p:sp>
        <p:nvSpPr>
          <p:cNvPr id="21" name="TextBox 21"/>
          <p:cNvSpPr txBox="1"/>
          <p:nvPr/>
        </p:nvSpPr>
        <p:spPr>
          <a:xfrm>
            <a:off x="182386" y="2395135"/>
            <a:ext cx="2932526" cy="230832"/>
          </a:xfrm>
          <a:prstGeom prst="rect">
            <a:avLst/>
          </a:prstGeom>
        </p:spPr>
        <p:txBody>
          <a:bodyPr wrap="square" lIns="0" tIns="0" rIns="0" bIns="0" rtlCol="0" anchor="t">
            <a:spAutoFit/>
          </a:bodyPr>
          <a:lstStyle/>
          <a:p>
            <a:pPr marL="0" lvl="0" indent="0" algn="l">
              <a:lnSpc>
                <a:spcPts val="1845"/>
              </a:lnSpc>
              <a:spcBef>
                <a:spcPct val="0"/>
              </a:spcBef>
            </a:pPr>
            <a:r>
              <a:rPr lang="en-US" sz="1500" spc="136" dirty="0">
                <a:solidFill>
                  <a:srgbClr val="004AAD"/>
                </a:solidFill>
                <a:latin typeface="Bebas Neue Bold"/>
              </a:rPr>
              <a:t>2023-24 ESL ADMISSIONS CALENDAR</a:t>
            </a:r>
          </a:p>
        </p:txBody>
      </p:sp>
      <p:sp>
        <p:nvSpPr>
          <p:cNvPr id="22" name="TextBox 22"/>
          <p:cNvSpPr txBox="1"/>
          <p:nvPr/>
        </p:nvSpPr>
        <p:spPr>
          <a:xfrm>
            <a:off x="3505323" y="446327"/>
            <a:ext cx="2506886" cy="230832"/>
          </a:xfrm>
          <a:prstGeom prst="rect">
            <a:avLst/>
          </a:prstGeom>
        </p:spPr>
        <p:txBody>
          <a:bodyPr lIns="0" tIns="0" rIns="0" bIns="0" rtlCol="0" anchor="t">
            <a:spAutoFit/>
          </a:bodyPr>
          <a:lstStyle/>
          <a:p>
            <a:pPr marL="0" lvl="0" indent="0">
              <a:lnSpc>
                <a:spcPts val="1845"/>
              </a:lnSpc>
              <a:spcBef>
                <a:spcPct val="0"/>
              </a:spcBef>
            </a:pPr>
            <a:r>
              <a:rPr lang="en-US" sz="1500" spc="136" dirty="0">
                <a:solidFill>
                  <a:srgbClr val="004AAD"/>
                </a:solidFill>
                <a:latin typeface="Bebas Neue Bold"/>
              </a:rPr>
              <a:t>PROGRAM DESCRIPTION : </a:t>
            </a:r>
            <a:r>
              <a:rPr lang="en-US" sz="1500" spc="136" dirty="0">
                <a:solidFill>
                  <a:srgbClr val="D81B27"/>
                </a:solidFill>
                <a:latin typeface="Bebas Neue Bold"/>
              </a:rPr>
              <a:t>6 LEVELS</a:t>
            </a:r>
          </a:p>
        </p:txBody>
      </p:sp>
      <p:grpSp>
        <p:nvGrpSpPr>
          <p:cNvPr id="23" name="Group 23"/>
          <p:cNvGrpSpPr/>
          <p:nvPr/>
        </p:nvGrpSpPr>
        <p:grpSpPr>
          <a:xfrm>
            <a:off x="6861699" y="3657600"/>
            <a:ext cx="3049148" cy="842329"/>
            <a:chOff x="0" y="-19050"/>
            <a:chExt cx="4065530" cy="1123106"/>
          </a:xfrm>
        </p:grpSpPr>
        <p:sp>
          <p:nvSpPr>
            <p:cNvPr id="24" name="TextBox 24"/>
            <p:cNvSpPr txBox="1"/>
            <p:nvPr/>
          </p:nvSpPr>
          <p:spPr>
            <a:xfrm>
              <a:off x="0" y="-19050"/>
              <a:ext cx="4065530" cy="620854"/>
            </a:xfrm>
            <a:prstGeom prst="rect">
              <a:avLst/>
            </a:prstGeom>
          </p:spPr>
          <p:txBody>
            <a:bodyPr lIns="0" tIns="0" rIns="0" bIns="0" rtlCol="0" anchor="t">
              <a:spAutoFit/>
            </a:bodyPr>
            <a:lstStyle/>
            <a:p>
              <a:pPr>
                <a:lnSpc>
                  <a:spcPts val="1845"/>
                </a:lnSpc>
              </a:pPr>
              <a:r>
                <a:rPr lang="en-US" sz="1500" spc="64" dirty="0">
                  <a:solidFill>
                    <a:srgbClr val="004AAD"/>
                  </a:solidFill>
                  <a:latin typeface="Bebas Neue Bold"/>
                </a:rPr>
                <a:t>TOEFL</a:t>
              </a:r>
            </a:p>
            <a:p>
              <a:pPr marL="0" lvl="0" indent="0">
                <a:lnSpc>
                  <a:spcPts val="1845"/>
                </a:lnSpc>
                <a:spcBef>
                  <a:spcPct val="0"/>
                </a:spcBef>
              </a:pPr>
              <a:r>
                <a:rPr lang="en-US" sz="1500" spc="64" dirty="0">
                  <a:solidFill>
                    <a:srgbClr val="004AAD"/>
                  </a:solidFill>
                  <a:latin typeface="Bebas Neue Bold"/>
                </a:rPr>
                <a:t>Test of English as a Foreign Language</a:t>
              </a:r>
            </a:p>
          </p:txBody>
        </p:sp>
        <p:sp>
          <p:nvSpPr>
            <p:cNvPr id="25" name="TextBox 25"/>
            <p:cNvSpPr txBox="1"/>
            <p:nvPr/>
          </p:nvSpPr>
          <p:spPr>
            <a:xfrm>
              <a:off x="0" y="682316"/>
              <a:ext cx="3961699" cy="421740"/>
            </a:xfrm>
            <a:prstGeom prst="rect">
              <a:avLst/>
            </a:prstGeom>
          </p:spPr>
          <p:txBody>
            <a:bodyPr lIns="0" tIns="0" rIns="0" bIns="0" rtlCol="0" anchor="t">
              <a:spAutoFit/>
            </a:bodyPr>
            <a:lstStyle/>
            <a:p>
              <a:pPr marL="0" lvl="0" indent="0" algn="l">
                <a:lnSpc>
                  <a:spcPts val="1260"/>
                </a:lnSpc>
                <a:spcBef>
                  <a:spcPct val="0"/>
                </a:spcBef>
              </a:pPr>
              <a:r>
                <a:rPr lang="en-US" sz="900" dirty="0">
                  <a:solidFill>
                    <a:srgbClr val="000000"/>
                  </a:solidFill>
                  <a:latin typeface="Lato"/>
                </a:rPr>
                <a:t>TOEFL preparation course in Columbia College is designed to obtain a target TOEFL score within 10 weeks. </a:t>
              </a:r>
            </a:p>
          </p:txBody>
        </p:sp>
      </p:grpSp>
      <p:grpSp>
        <p:nvGrpSpPr>
          <p:cNvPr id="26" name="Group 26"/>
          <p:cNvGrpSpPr/>
          <p:nvPr/>
        </p:nvGrpSpPr>
        <p:grpSpPr>
          <a:xfrm>
            <a:off x="6861699" y="4966518"/>
            <a:ext cx="3049148" cy="1129482"/>
            <a:chOff x="0" y="0"/>
            <a:chExt cx="4065530" cy="1505976"/>
          </a:xfrm>
        </p:grpSpPr>
        <p:sp>
          <p:nvSpPr>
            <p:cNvPr id="27" name="TextBox 27"/>
            <p:cNvSpPr txBox="1"/>
            <p:nvPr/>
          </p:nvSpPr>
          <p:spPr>
            <a:xfrm>
              <a:off x="15092" y="-19050"/>
              <a:ext cx="4050438" cy="598872"/>
            </a:xfrm>
            <a:prstGeom prst="rect">
              <a:avLst/>
            </a:prstGeom>
          </p:spPr>
          <p:txBody>
            <a:bodyPr lIns="0" tIns="0" rIns="0" bIns="0" rtlCol="0" anchor="t">
              <a:spAutoFit/>
            </a:bodyPr>
            <a:lstStyle/>
            <a:p>
              <a:pPr marL="0" lvl="0" indent="0" algn="l">
                <a:lnSpc>
                  <a:spcPts val="1722"/>
                </a:lnSpc>
                <a:spcBef>
                  <a:spcPct val="0"/>
                </a:spcBef>
              </a:pPr>
              <a:r>
                <a:rPr lang="en-US" sz="1400" u="none" strike="noStrike" spc="60" dirty="0">
                  <a:solidFill>
                    <a:srgbClr val="004AAD"/>
                  </a:solidFill>
                  <a:latin typeface="Bebas Neue Bold"/>
                </a:rPr>
                <a:t>TO PASS RELEVANT COURSEWORK WITH A SUCCESSFUL GRADE, STUDENTS ARE REQUIRED TO</a:t>
              </a:r>
            </a:p>
          </p:txBody>
        </p:sp>
        <p:sp>
          <p:nvSpPr>
            <p:cNvPr id="28" name="TextBox 28"/>
            <p:cNvSpPr txBox="1"/>
            <p:nvPr/>
          </p:nvSpPr>
          <p:spPr>
            <a:xfrm>
              <a:off x="0" y="695610"/>
              <a:ext cx="3886004" cy="810366"/>
            </a:xfrm>
            <a:prstGeom prst="rect">
              <a:avLst/>
            </a:prstGeom>
          </p:spPr>
          <p:txBody>
            <a:bodyPr lIns="0" tIns="0" rIns="0" bIns="0" rtlCol="0" anchor="t">
              <a:spAutoFit/>
            </a:bodyPr>
            <a:lstStyle/>
            <a:p>
              <a:pPr marL="0" lvl="0" indent="0" algn="l">
                <a:lnSpc>
                  <a:spcPts val="1260"/>
                </a:lnSpc>
                <a:spcBef>
                  <a:spcPct val="0"/>
                </a:spcBef>
              </a:pPr>
              <a:r>
                <a:rPr lang="en-US" sz="900" dirty="0">
                  <a:solidFill>
                    <a:srgbClr val="000000"/>
                  </a:solidFill>
                  <a:latin typeface="Lato"/>
                </a:rPr>
                <a:t>1. M</a:t>
              </a:r>
              <a:r>
                <a:rPr lang="en-US" sz="900" u="none" strike="noStrike" dirty="0">
                  <a:solidFill>
                    <a:srgbClr val="000000"/>
                  </a:solidFill>
                  <a:latin typeface="Lato"/>
                </a:rPr>
                <a:t>aintain satisfactory attendance (80%);</a:t>
              </a:r>
            </a:p>
            <a:p>
              <a:pPr marL="0" lvl="0" indent="0" algn="l">
                <a:lnSpc>
                  <a:spcPts val="1260"/>
                </a:lnSpc>
                <a:spcBef>
                  <a:spcPct val="0"/>
                </a:spcBef>
              </a:pPr>
              <a:r>
                <a:rPr lang="en-US" sz="900" u="none" strike="noStrike" dirty="0">
                  <a:solidFill>
                    <a:srgbClr val="000000"/>
                  </a:solidFill>
                  <a:latin typeface="Lato"/>
                </a:rPr>
                <a:t>2. Participate in the class work including presentation</a:t>
              </a:r>
            </a:p>
            <a:p>
              <a:pPr marL="0" lvl="0" indent="0" algn="l">
                <a:lnSpc>
                  <a:spcPts val="1260"/>
                </a:lnSpc>
                <a:spcBef>
                  <a:spcPct val="0"/>
                </a:spcBef>
              </a:pPr>
              <a:r>
                <a:rPr lang="en-US" sz="900" u="none" strike="noStrike" dirty="0">
                  <a:solidFill>
                    <a:srgbClr val="000000"/>
                  </a:solidFill>
                  <a:latin typeface="Lato"/>
                </a:rPr>
                <a:t>    and assignment</a:t>
              </a:r>
            </a:p>
            <a:p>
              <a:pPr marL="0" lvl="0" indent="0" algn="l">
                <a:lnSpc>
                  <a:spcPts val="1260"/>
                </a:lnSpc>
                <a:spcBef>
                  <a:spcPct val="0"/>
                </a:spcBef>
              </a:pPr>
              <a:r>
                <a:rPr lang="en-US" sz="900" u="none" strike="noStrike" dirty="0">
                  <a:solidFill>
                    <a:srgbClr val="000000"/>
                  </a:solidFill>
                  <a:latin typeface="Lato"/>
                </a:rPr>
                <a:t>3. Obtain passing grades (C or better).</a:t>
              </a:r>
            </a:p>
          </p:txBody>
        </p:sp>
      </p:grpSp>
      <p:grpSp>
        <p:nvGrpSpPr>
          <p:cNvPr id="29" name="Group 29"/>
          <p:cNvGrpSpPr/>
          <p:nvPr/>
        </p:nvGrpSpPr>
        <p:grpSpPr>
          <a:xfrm>
            <a:off x="6861699" y="2693666"/>
            <a:ext cx="3002625" cy="582934"/>
            <a:chOff x="0" y="-19050"/>
            <a:chExt cx="4003501" cy="777246"/>
          </a:xfrm>
        </p:grpSpPr>
        <p:sp>
          <p:nvSpPr>
            <p:cNvPr id="30" name="TextBox 30"/>
            <p:cNvSpPr txBox="1"/>
            <p:nvPr/>
          </p:nvSpPr>
          <p:spPr>
            <a:xfrm>
              <a:off x="1782" y="-19050"/>
              <a:ext cx="1265621" cy="316142"/>
            </a:xfrm>
            <a:prstGeom prst="rect">
              <a:avLst/>
            </a:prstGeom>
          </p:spPr>
          <p:txBody>
            <a:bodyPr lIns="0" tIns="0" rIns="0" bIns="0" rtlCol="0" anchor="t">
              <a:spAutoFit/>
            </a:bodyPr>
            <a:lstStyle/>
            <a:p>
              <a:pPr marL="0" lvl="0" indent="0" algn="l">
                <a:lnSpc>
                  <a:spcPts val="1845"/>
                </a:lnSpc>
                <a:spcBef>
                  <a:spcPct val="0"/>
                </a:spcBef>
              </a:pPr>
              <a:r>
                <a:rPr lang="en-US" sz="1500" spc="136" dirty="0">
                  <a:solidFill>
                    <a:srgbClr val="004AAD"/>
                  </a:solidFill>
                  <a:latin typeface="Bebas Neue Bold"/>
                </a:rPr>
                <a:t>FIELD TRIPS</a:t>
              </a:r>
            </a:p>
          </p:txBody>
        </p:sp>
        <p:sp>
          <p:nvSpPr>
            <p:cNvPr id="31" name="TextBox 31"/>
            <p:cNvSpPr txBox="1"/>
            <p:nvPr/>
          </p:nvSpPr>
          <p:spPr>
            <a:xfrm>
              <a:off x="0" y="336456"/>
              <a:ext cx="4003501" cy="421740"/>
            </a:xfrm>
            <a:prstGeom prst="rect">
              <a:avLst/>
            </a:prstGeom>
          </p:spPr>
          <p:txBody>
            <a:bodyPr lIns="0" tIns="0" rIns="0" bIns="0" rtlCol="0" anchor="t">
              <a:spAutoFit/>
            </a:bodyPr>
            <a:lstStyle/>
            <a:p>
              <a:pPr marL="0" lvl="0" indent="0" algn="l">
                <a:lnSpc>
                  <a:spcPts val="1260"/>
                </a:lnSpc>
                <a:spcBef>
                  <a:spcPct val="0"/>
                </a:spcBef>
              </a:pPr>
              <a:r>
                <a:rPr lang="en-US" sz="900" u="none" strike="noStrike" dirty="0">
                  <a:solidFill>
                    <a:srgbClr val="000000"/>
                  </a:solidFill>
                  <a:latin typeface="Lato"/>
                </a:rPr>
                <a:t>National Cherry Blossoms Festivals, Smithsonian Museums,  Folklife and many more </a:t>
              </a:r>
              <a:endParaRPr lang="en-US" sz="900" u="none" strike="noStrike" dirty="0">
                <a:latin typeface="Lato"/>
              </a:endParaRPr>
            </a:p>
          </p:txBody>
        </p:sp>
      </p:grpSp>
      <p:sp>
        <p:nvSpPr>
          <p:cNvPr id="35" name="TextBox 35"/>
          <p:cNvSpPr txBox="1"/>
          <p:nvPr/>
        </p:nvSpPr>
        <p:spPr>
          <a:xfrm>
            <a:off x="3505323" y="723746"/>
            <a:ext cx="3044311" cy="983154"/>
          </a:xfrm>
          <a:prstGeom prst="rect">
            <a:avLst/>
          </a:prstGeom>
        </p:spPr>
        <p:txBody>
          <a:bodyPr lIns="0" tIns="0" rIns="0" bIns="0" rtlCol="0" anchor="t">
            <a:spAutoFit/>
          </a:bodyPr>
          <a:lstStyle/>
          <a:p>
            <a:pPr marL="0" lvl="0" indent="0" algn="l">
              <a:lnSpc>
                <a:spcPts val="1260"/>
              </a:lnSpc>
              <a:spcBef>
                <a:spcPct val="0"/>
              </a:spcBef>
            </a:pPr>
            <a:r>
              <a:rPr lang="en-US" sz="900" dirty="0">
                <a:solidFill>
                  <a:srgbClr val="000000"/>
                </a:solidFill>
                <a:latin typeface="Lato"/>
              </a:rPr>
              <a:t>English as a Second Language (ESL) applicants are administered a nationally recognized exam called </a:t>
            </a:r>
            <a:r>
              <a:rPr lang="en-US" sz="900" dirty="0" err="1">
                <a:solidFill>
                  <a:srgbClr val="000000"/>
                </a:solidFill>
                <a:latin typeface="Lato"/>
              </a:rPr>
              <a:t>CaMLA</a:t>
            </a:r>
            <a:r>
              <a:rPr lang="en-US" sz="900" dirty="0">
                <a:solidFill>
                  <a:srgbClr val="000000"/>
                </a:solidFill>
                <a:latin typeface="Lato"/>
              </a:rPr>
              <a:t> as  a placement test. In addition, in-house speaking and writing exams are conducted as part of placement test.</a:t>
            </a:r>
            <a:br>
              <a:rPr lang="en-US" sz="900" dirty="0">
                <a:solidFill>
                  <a:srgbClr val="000000"/>
                </a:solidFill>
                <a:latin typeface="Lato"/>
              </a:rPr>
            </a:br>
            <a:endParaRPr lang="en-US" sz="900" dirty="0">
              <a:solidFill>
                <a:srgbClr val="000000"/>
              </a:solidFill>
              <a:latin typeface="Lato"/>
            </a:endParaRPr>
          </a:p>
          <a:p>
            <a:pPr marL="0" lvl="0" indent="0" algn="l">
              <a:lnSpc>
                <a:spcPts val="1260"/>
              </a:lnSpc>
              <a:spcBef>
                <a:spcPct val="0"/>
              </a:spcBef>
            </a:pPr>
            <a:endParaRPr lang="en-US" sz="900" dirty="0">
              <a:solidFill>
                <a:srgbClr val="000000"/>
              </a:solidFill>
              <a:latin typeface="Lato"/>
            </a:endParaRPr>
          </a:p>
        </p:txBody>
      </p:sp>
      <p:graphicFrame>
        <p:nvGraphicFramePr>
          <p:cNvPr id="36" name="Table 36"/>
          <p:cNvGraphicFramePr>
            <a:graphicFrameLocks noGrp="1"/>
          </p:cNvGraphicFramePr>
          <p:nvPr>
            <p:extLst>
              <p:ext uri="{D42A27DB-BD31-4B8C-83A1-F6EECF244321}">
                <p14:modId xmlns:p14="http://schemas.microsoft.com/office/powerpoint/2010/main" val="1254313571"/>
              </p:ext>
            </p:extLst>
          </p:nvPr>
        </p:nvGraphicFramePr>
        <p:xfrm>
          <a:off x="3471612" y="1937857"/>
          <a:ext cx="3115176" cy="1033943"/>
        </p:xfrm>
        <a:graphic>
          <a:graphicData uri="http://schemas.openxmlformats.org/drawingml/2006/table">
            <a:tbl>
              <a:tblPr/>
              <a:tblGrid>
                <a:gridCol w="3115176">
                  <a:extLst>
                    <a:ext uri="{9D8B030D-6E8A-4147-A177-3AD203B41FA5}">
                      <a16:colId xmlns:a16="http://schemas.microsoft.com/office/drawing/2014/main" val="20000"/>
                    </a:ext>
                  </a:extLst>
                </a:gridCol>
              </a:tblGrid>
              <a:tr h="287854">
                <a:tc>
                  <a:txBody>
                    <a:bodyPr/>
                    <a:lstStyle/>
                    <a:p>
                      <a:pPr algn="l">
                        <a:lnSpc>
                          <a:spcPts val="1540"/>
                        </a:lnSpc>
                        <a:defRPr/>
                      </a:pPr>
                      <a:r>
                        <a:rPr lang="en-US" sz="1100" dirty="0">
                          <a:solidFill>
                            <a:srgbClr val="1E1E1E"/>
                          </a:solidFill>
                          <a:latin typeface="Bebas Neue Bold"/>
                        </a:rPr>
                        <a:t>   BEGINNER  I -101 / BEGINNER  II -102</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746089">
                <a:tc>
                  <a:txBody>
                    <a:bodyPr/>
                    <a:lstStyle/>
                    <a:p>
                      <a:pPr algn="ctr">
                        <a:lnSpc>
                          <a:spcPts val="1260"/>
                        </a:lnSpc>
                        <a:defRPr/>
                      </a:pP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7" name="TextBox 37"/>
          <p:cNvSpPr txBox="1"/>
          <p:nvPr/>
        </p:nvSpPr>
        <p:spPr>
          <a:xfrm>
            <a:off x="3568565" y="2280682"/>
            <a:ext cx="2927225" cy="614918"/>
          </a:xfrm>
          <a:prstGeom prst="rect">
            <a:avLst/>
          </a:prstGeom>
        </p:spPr>
        <p:txBody>
          <a:bodyPr lIns="0" tIns="0" rIns="0" bIns="0" rtlCol="0" anchor="t">
            <a:spAutoFit/>
          </a:bodyPr>
          <a:lstStyle/>
          <a:p>
            <a:pPr>
              <a:lnSpc>
                <a:spcPts val="1260"/>
              </a:lnSpc>
              <a:spcBef>
                <a:spcPct val="0"/>
              </a:spcBef>
            </a:pPr>
            <a:r>
              <a:rPr lang="en-US" sz="900" dirty="0">
                <a:solidFill>
                  <a:srgbClr val="000000"/>
                </a:solidFill>
                <a:latin typeface="Lato"/>
              </a:rPr>
              <a:t>The beginners level introduces students to both the spoken and written forms of the English language using modern methods. It provides basic grammar instruction through interactive activities in the classroom.</a:t>
            </a:r>
          </a:p>
        </p:txBody>
      </p:sp>
      <p:graphicFrame>
        <p:nvGraphicFramePr>
          <p:cNvPr id="38" name="Table 38"/>
          <p:cNvGraphicFramePr>
            <a:graphicFrameLocks noGrp="1"/>
          </p:cNvGraphicFramePr>
          <p:nvPr>
            <p:extLst>
              <p:ext uri="{D42A27DB-BD31-4B8C-83A1-F6EECF244321}">
                <p14:modId xmlns:p14="http://schemas.microsoft.com/office/powerpoint/2010/main" val="605717146"/>
              </p:ext>
            </p:extLst>
          </p:nvPr>
        </p:nvGraphicFramePr>
        <p:xfrm>
          <a:off x="3471612" y="3276600"/>
          <a:ext cx="3115176" cy="1168269"/>
        </p:xfrm>
        <a:graphic>
          <a:graphicData uri="http://schemas.openxmlformats.org/drawingml/2006/table">
            <a:tbl>
              <a:tblPr/>
              <a:tblGrid>
                <a:gridCol w="3115176">
                  <a:extLst>
                    <a:ext uri="{9D8B030D-6E8A-4147-A177-3AD203B41FA5}">
                      <a16:colId xmlns:a16="http://schemas.microsoft.com/office/drawing/2014/main" val="20000"/>
                    </a:ext>
                  </a:extLst>
                </a:gridCol>
              </a:tblGrid>
              <a:tr h="294115">
                <a:tc>
                  <a:txBody>
                    <a:bodyPr/>
                    <a:lstStyle/>
                    <a:p>
                      <a:pPr algn="l">
                        <a:lnSpc>
                          <a:spcPts val="1540"/>
                        </a:lnSpc>
                        <a:defRPr/>
                      </a:pPr>
                      <a:r>
                        <a:rPr lang="en-US" sz="1100" dirty="0">
                          <a:solidFill>
                            <a:srgbClr val="000000"/>
                          </a:solidFill>
                          <a:latin typeface="Bebas Neue Bold"/>
                        </a:rPr>
                        <a:t>   INTERMEDIATE  I - 201 / INTERMEDIATE  II - 202</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874154">
                <a:tc>
                  <a:txBody>
                    <a:bodyPr/>
                    <a:lstStyle/>
                    <a:p>
                      <a:pPr algn="ctr">
                        <a:lnSpc>
                          <a:spcPts val="1260"/>
                        </a:lnSpc>
                        <a:defRPr/>
                      </a:pP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9" name="TextBox 39"/>
          <p:cNvSpPr txBox="1"/>
          <p:nvPr/>
        </p:nvSpPr>
        <p:spPr>
          <a:xfrm>
            <a:off x="3568564" y="3611880"/>
            <a:ext cx="2926080" cy="731520"/>
          </a:xfrm>
          <a:prstGeom prst="rect">
            <a:avLst/>
          </a:prstGeom>
        </p:spPr>
        <p:txBody>
          <a:bodyPr lIns="0" tIns="0" rIns="0" bIns="0" rtlCol="0" anchor="t">
            <a:spAutoFit/>
          </a:bodyPr>
          <a:lstStyle/>
          <a:p>
            <a:pPr>
              <a:lnSpc>
                <a:spcPts val="1260"/>
              </a:lnSpc>
              <a:spcBef>
                <a:spcPct val="0"/>
              </a:spcBef>
            </a:pPr>
            <a:r>
              <a:rPr lang="en-US" sz="900" dirty="0">
                <a:solidFill>
                  <a:srgbClr val="000000"/>
                </a:solidFill>
                <a:latin typeface="Lato"/>
              </a:rPr>
              <a:t>The intermediate level continues to provide students with ample opportunities to improve their English abilities in speaking and listening. Additionally, it introduces students to the basics of academic reading and writing, along with grammar.</a:t>
            </a:r>
          </a:p>
        </p:txBody>
      </p:sp>
      <p:graphicFrame>
        <p:nvGraphicFramePr>
          <p:cNvPr id="40" name="Table 40"/>
          <p:cNvGraphicFramePr>
            <a:graphicFrameLocks noGrp="1"/>
          </p:cNvGraphicFramePr>
          <p:nvPr>
            <p:extLst>
              <p:ext uri="{D42A27DB-BD31-4B8C-83A1-F6EECF244321}">
                <p14:modId xmlns:p14="http://schemas.microsoft.com/office/powerpoint/2010/main" val="3997954102"/>
              </p:ext>
            </p:extLst>
          </p:nvPr>
        </p:nvGraphicFramePr>
        <p:xfrm>
          <a:off x="3471612" y="4798651"/>
          <a:ext cx="3115176" cy="1402293"/>
        </p:xfrm>
        <a:graphic>
          <a:graphicData uri="http://schemas.openxmlformats.org/drawingml/2006/table">
            <a:tbl>
              <a:tblPr/>
              <a:tblGrid>
                <a:gridCol w="3115176">
                  <a:extLst>
                    <a:ext uri="{9D8B030D-6E8A-4147-A177-3AD203B41FA5}">
                      <a16:colId xmlns:a16="http://schemas.microsoft.com/office/drawing/2014/main" val="20000"/>
                    </a:ext>
                  </a:extLst>
                </a:gridCol>
              </a:tblGrid>
              <a:tr h="309957">
                <a:tc>
                  <a:txBody>
                    <a:bodyPr/>
                    <a:lstStyle/>
                    <a:p>
                      <a:pPr algn="just">
                        <a:lnSpc>
                          <a:spcPts val="1540"/>
                        </a:lnSpc>
                        <a:defRPr/>
                      </a:pPr>
                      <a:r>
                        <a:rPr lang="en-US" sz="1100" dirty="0">
                          <a:solidFill>
                            <a:srgbClr val="000000"/>
                          </a:solidFill>
                          <a:latin typeface="Bebas Neue Bold"/>
                        </a:rPr>
                        <a:t>   ADVANCED  I - 301 / ADVANCED  II - 302</a:t>
                      </a: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1092336">
                <a:tc>
                  <a:txBody>
                    <a:bodyPr/>
                    <a:lstStyle/>
                    <a:p>
                      <a:pPr algn="just">
                        <a:lnSpc>
                          <a:spcPts val="1260"/>
                        </a:lnSpc>
                        <a:defRPr/>
                      </a:pPr>
                      <a:endParaRPr lang="en-US" sz="1100" dirty="0"/>
                    </a:p>
                  </a:txBody>
                  <a:tcPr marL="0" marR="0" marT="0" marB="0" anchor="ctr">
                    <a:lnL w="19050" cap="flat" cmpd="sng" algn="ctr">
                      <a:solidFill>
                        <a:srgbClr val="E0E0E0"/>
                      </a:solidFill>
                      <a:prstDash val="solid"/>
                      <a:round/>
                      <a:headEnd type="none" w="med" len="med"/>
                      <a:tailEnd type="none" w="med" len="med"/>
                    </a:lnL>
                    <a:lnR w="19050" cap="flat" cmpd="sng" algn="ctr">
                      <a:solidFill>
                        <a:srgbClr val="E0E0E0"/>
                      </a:solidFill>
                      <a:prstDash val="solid"/>
                      <a:round/>
                      <a:headEnd type="none" w="med" len="med"/>
                      <a:tailEnd type="none" w="med" len="med"/>
                    </a:lnR>
                    <a:lnT w="19050" cap="flat" cmpd="sng" algn="ctr">
                      <a:solidFill>
                        <a:srgbClr val="E0E0E0"/>
                      </a:solidFill>
                      <a:prstDash val="solid"/>
                      <a:round/>
                      <a:headEnd type="none" w="med" len="med"/>
                      <a:tailEnd type="none" w="med" len="med"/>
                    </a:lnT>
                    <a:lnB w="1905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1" name="TextBox 41"/>
          <p:cNvSpPr txBox="1"/>
          <p:nvPr/>
        </p:nvSpPr>
        <p:spPr>
          <a:xfrm>
            <a:off x="3566844" y="5176480"/>
            <a:ext cx="2928946" cy="919520"/>
          </a:xfrm>
          <a:prstGeom prst="rect">
            <a:avLst/>
          </a:prstGeom>
        </p:spPr>
        <p:txBody>
          <a:bodyPr lIns="0" tIns="0" rIns="0" bIns="0" rtlCol="0" anchor="t">
            <a:spAutoFit/>
          </a:bodyPr>
          <a:lstStyle/>
          <a:p>
            <a:pPr>
              <a:lnSpc>
                <a:spcPts val="1260"/>
              </a:lnSpc>
              <a:spcBef>
                <a:spcPct val="0"/>
              </a:spcBef>
            </a:pPr>
            <a:r>
              <a:rPr lang="en-US" sz="900" dirty="0">
                <a:solidFill>
                  <a:srgbClr val="000000"/>
                </a:solidFill>
                <a:latin typeface="Lato"/>
              </a:rPr>
              <a:t>The advanced level strives to enhance students' English abilities in speaking, listening, reading, and writing. Students are introduced to reading academic research and advanced writing techniques. This level effectively prepares students for entry into any college in the United States.</a:t>
            </a:r>
          </a:p>
        </p:txBody>
      </p:sp>
      <p:grpSp>
        <p:nvGrpSpPr>
          <p:cNvPr id="42" name="Group 42"/>
          <p:cNvGrpSpPr/>
          <p:nvPr/>
        </p:nvGrpSpPr>
        <p:grpSpPr>
          <a:xfrm>
            <a:off x="760670" y="2916899"/>
            <a:ext cx="432297" cy="2217201"/>
            <a:chOff x="-22093" y="-88043"/>
            <a:chExt cx="576395" cy="2956266"/>
          </a:xfrm>
        </p:grpSpPr>
        <p:sp>
          <p:nvSpPr>
            <p:cNvPr id="44" name="TextBox 44"/>
            <p:cNvSpPr txBox="1"/>
            <p:nvPr/>
          </p:nvSpPr>
          <p:spPr>
            <a:xfrm>
              <a:off x="-22093" y="-88043"/>
              <a:ext cx="527022" cy="276401"/>
            </a:xfrm>
            <a:prstGeom prst="rect">
              <a:avLst/>
            </a:prstGeom>
          </p:spPr>
          <p:txBody>
            <a:bodyPr wrap="square" lIns="0" tIns="0" rIns="0" bIns="0" rtlCol="0" anchor="t">
              <a:spAutoFit/>
            </a:bodyPr>
            <a:lstStyle/>
            <a:p>
              <a:pPr marL="0" lvl="0" indent="0" algn="ctr">
                <a:lnSpc>
                  <a:spcPts val="1854"/>
                </a:lnSpc>
              </a:pPr>
              <a:r>
                <a:rPr lang="en-US" sz="900" u="none" strike="noStrike" dirty="0">
                  <a:solidFill>
                    <a:srgbClr val="1E1E1E"/>
                  </a:solidFill>
                  <a:latin typeface="Lato"/>
                </a:rPr>
                <a:t>Fall</a:t>
              </a:r>
            </a:p>
          </p:txBody>
        </p:sp>
        <p:sp>
          <p:nvSpPr>
            <p:cNvPr id="45" name="TextBox 45"/>
            <p:cNvSpPr txBox="1"/>
            <p:nvPr/>
          </p:nvSpPr>
          <p:spPr>
            <a:xfrm>
              <a:off x="42114" y="843386"/>
              <a:ext cx="470077" cy="259372"/>
            </a:xfrm>
            <a:prstGeom prst="rect">
              <a:avLst/>
            </a:prstGeom>
          </p:spPr>
          <p:txBody>
            <a:bodyPr lIns="0" tIns="0" rIns="0" bIns="0" rtlCol="0" anchor="t">
              <a:spAutoFit/>
            </a:bodyPr>
            <a:lstStyle/>
            <a:p>
              <a:pPr marL="0" lvl="0" indent="0" algn="ctr">
                <a:lnSpc>
                  <a:spcPts val="1854"/>
                </a:lnSpc>
              </a:pPr>
              <a:r>
                <a:rPr lang="en-US" sz="900" dirty="0">
                  <a:solidFill>
                    <a:srgbClr val="1E1E1E"/>
                  </a:solidFill>
                  <a:latin typeface="Lato"/>
                </a:rPr>
                <a:t>Winter</a:t>
              </a:r>
            </a:p>
          </p:txBody>
        </p:sp>
        <p:sp>
          <p:nvSpPr>
            <p:cNvPr id="46" name="TextBox 46"/>
            <p:cNvSpPr txBox="1"/>
            <p:nvPr/>
          </p:nvSpPr>
          <p:spPr>
            <a:xfrm>
              <a:off x="42114" y="538586"/>
              <a:ext cx="470077" cy="259372"/>
            </a:xfrm>
            <a:prstGeom prst="rect">
              <a:avLst/>
            </a:prstGeom>
          </p:spPr>
          <p:txBody>
            <a:bodyPr lIns="0" tIns="0" rIns="0" bIns="0" rtlCol="0" anchor="t">
              <a:spAutoFit/>
            </a:bodyPr>
            <a:lstStyle/>
            <a:p>
              <a:pPr marL="0" lvl="0" indent="0" algn="ctr">
                <a:lnSpc>
                  <a:spcPts val="1854"/>
                </a:lnSpc>
              </a:pPr>
              <a:r>
                <a:rPr lang="en-US" sz="900" dirty="0">
                  <a:solidFill>
                    <a:srgbClr val="1E1E1E"/>
                  </a:solidFill>
                  <a:latin typeface="Lato"/>
                </a:rPr>
                <a:t>Winter</a:t>
              </a:r>
            </a:p>
          </p:txBody>
        </p:sp>
        <p:sp>
          <p:nvSpPr>
            <p:cNvPr id="47" name="TextBox 47"/>
            <p:cNvSpPr txBox="1"/>
            <p:nvPr/>
          </p:nvSpPr>
          <p:spPr>
            <a:xfrm>
              <a:off x="-20320" y="1435956"/>
              <a:ext cx="551876" cy="276401"/>
            </a:xfrm>
            <a:prstGeom prst="rect">
              <a:avLst/>
            </a:prstGeom>
          </p:spPr>
          <p:txBody>
            <a:bodyPr lIns="0" tIns="0" rIns="0" bIns="0" rtlCol="0" anchor="t">
              <a:spAutoFit/>
            </a:bodyPr>
            <a:lstStyle/>
            <a:p>
              <a:pPr marL="0" lvl="0" indent="0" algn="ctr">
                <a:lnSpc>
                  <a:spcPts val="1854"/>
                </a:lnSpc>
              </a:pPr>
              <a:r>
                <a:rPr lang="en-US" sz="900" dirty="0">
                  <a:solidFill>
                    <a:srgbClr val="1E1E1E"/>
                  </a:solidFill>
                  <a:latin typeface="Lato"/>
                </a:rPr>
                <a:t>Spring I</a:t>
              </a:r>
            </a:p>
          </p:txBody>
        </p:sp>
        <p:sp>
          <p:nvSpPr>
            <p:cNvPr id="48" name="TextBox 48"/>
            <p:cNvSpPr txBox="1"/>
            <p:nvPr/>
          </p:nvSpPr>
          <p:spPr>
            <a:xfrm>
              <a:off x="-20318" y="1131156"/>
              <a:ext cx="573023" cy="276401"/>
            </a:xfrm>
            <a:prstGeom prst="rect">
              <a:avLst/>
            </a:prstGeom>
          </p:spPr>
          <p:txBody>
            <a:bodyPr lIns="0" tIns="0" rIns="0" bIns="0" rtlCol="0" anchor="t">
              <a:spAutoFit/>
            </a:bodyPr>
            <a:lstStyle/>
            <a:p>
              <a:pPr marL="0" lvl="0" indent="0" algn="ctr">
                <a:lnSpc>
                  <a:spcPts val="1854"/>
                </a:lnSpc>
              </a:pPr>
              <a:r>
                <a:rPr lang="en-US" sz="900" dirty="0">
                  <a:solidFill>
                    <a:srgbClr val="1E1E1E"/>
                  </a:solidFill>
                  <a:latin typeface="Lato"/>
                </a:rPr>
                <a:t>Spring I</a:t>
              </a:r>
            </a:p>
          </p:txBody>
        </p:sp>
        <p:sp>
          <p:nvSpPr>
            <p:cNvPr id="49" name="TextBox 49"/>
            <p:cNvSpPr txBox="1"/>
            <p:nvPr/>
          </p:nvSpPr>
          <p:spPr>
            <a:xfrm>
              <a:off x="1214" y="1723548"/>
              <a:ext cx="551877" cy="276401"/>
            </a:xfrm>
            <a:prstGeom prst="rect">
              <a:avLst/>
            </a:prstGeom>
          </p:spPr>
          <p:txBody>
            <a:bodyPr lIns="0" tIns="0" rIns="0" bIns="0" rtlCol="0" anchor="t">
              <a:spAutoFit/>
            </a:bodyPr>
            <a:lstStyle/>
            <a:p>
              <a:pPr marL="0" lvl="0" indent="0" algn="ctr">
                <a:lnSpc>
                  <a:spcPts val="1854"/>
                </a:lnSpc>
              </a:pPr>
              <a:r>
                <a:rPr lang="en-US" sz="900" dirty="0">
                  <a:solidFill>
                    <a:srgbClr val="1E1E1E"/>
                  </a:solidFill>
                  <a:latin typeface="Lato"/>
                </a:rPr>
                <a:t>Spring II</a:t>
              </a:r>
            </a:p>
          </p:txBody>
        </p:sp>
        <p:sp>
          <p:nvSpPr>
            <p:cNvPr id="50" name="TextBox 50"/>
            <p:cNvSpPr txBox="1"/>
            <p:nvPr/>
          </p:nvSpPr>
          <p:spPr>
            <a:xfrm>
              <a:off x="1214" y="2007558"/>
              <a:ext cx="551877" cy="276401"/>
            </a:xfrm>
            <a:prstGeom prst="rect">
              <a:avLst/>
            </a:prstGeom>
          </p:spPr>
          <p:txBody>
            <a:bodyPr lIns="0" tIns="0" rIns="0" bIns="0" rtlCol="0" anchor="t">
              <a:spAutoFit/>
            </a:bodyPr>
            <a:lstStyle/>
            <a:p>
              <a:pPr marL="0" lvl="0" indent="0" algn="ctr">
                <a:lnSpc>
                  <a:spcPts val="1854"/>
                </a:lnSpc>
              </a:pPr>
              <a:r>
                <a:rPr lang="en-US" sz="900" dirty="0">
                  <a:solidFill>
                    <a:srgbClr val="1E1E1E"/>
                  </a:solidFill>
                  <a:latin typeface="Lato"/>
                </a:rPr>
                <a:t>Spring II</a:t>
              </a:r>
            </a:p>
          </p:txBody>
        </p:sp>
        <p:sp>
          <p:nvSpPr>
            <p:cNvPr id="51" name="TextBox 51"/>
            <p:cNvSpPr txBox="1"/>
            <p:nvPr/>
          </p:nvSpPr>
          <p:spPr>
            <a:xfrm>
              <a:off x="0" y="2320905"/>
              <a:ext cx="554302"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Summer</a:t>
              </a:r>
            </a:p>
          </p:txBody>
        </p:sp>
        <p:sp>
          <p:nvSpPr>
            <p:cNvPr id="52" name="TextBox 52"/>
            <p:cNvSpPr txBox="1"/>
            <p:nvPr/>
          </p:nvSpPr>
          <p:spPr>
            <a:xfrm>
              <a:off x="0" y="2608851"/>
              <a:ext cx="554302"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Summer</a:t>
              </a:r>
            </a:p>
          </p:txBody>
        </p:sp>
      </p:grpSp>
      <p:grpSp>
        <p:nvGrpSpPr>
          <p:cNvPr id="55" name="Group 55"/>
          <p:cNvGrpSpPr/>
          <p:nvPr/>
        </p:nvGrpSpPr>
        <p:grpSpPr>
          <a:xfrm>
            <a:off x="364875" y="2982932"/>
            <a:ext cx="317115" cy="1017169"/>
            <a:chOff x="0" y="0"/>
            <a:chExt cx="422820" cy="1356226"/>
          </a:xfrm>
        </p:grpSpPr>
        <p:sp>
          <p:nvSpPr>
            <p:cNvPr id="56" name="TextBox 56"/>
            <p:cNvSpPr txBox="1"/>
            <p:nvPr/>
          </p:nvSpPr>
          <p:spPr>
            <a:xfrm>
              <a:off x="0" y="-85725"/>
              <a:ext cx="358459" cy="259372"/>
            </a:xfrm>
            <a:prstGeom prst="rect">
              <a:avLst/>
            </a:prstGeom>
          </p:spPr>
          <p:txBody>
            <a:bodyPr lIns="0" tIns="0" rIns="0" bIns="0" rtlCol="0" anchor="t">
              <a:spAutoFit/>
            </a:bodyPr>
            <a:lstStyle/>
            <a:p>
              <a:pPr marL="0" lvl="0" indent="0">
                <a:lnSpc>
                  <a:spcPts val="1854"/>
                </a:lnSpc>
              </a:pPr>
              <a:r>
                <a:rPr lang="en-US" sz="900">
                  <a:solidFill>
                    <a:srgbClr val="1E1E1E"/>
                  </a:solidFill>
                  <a:latin typeface="Lato Bold"/>
                </a:rPr>
                <a:t>2023</a:t>
              </a:r>
            </a:p>
          </p:txBody>
        </p:sp>
        <p:sp>
          <p:nvSpPr>
            <p:cNvPr id="57" name="TextBox 57"/>
            <p:cNvSpPr txBox="1"/>
            <p:nvPr/>
          </p:nvSpPr>
          <p:spPr>
            <a:xfrm>
              <a:off x="0" y="1096854"/>
              <a:ext cx="422820" cy="259372"/>
            </a:xfrm>
            <a:prstGeom prst="rect">
              <a:avLst/>
            </a:prstGeom>
          </p:spPr>
          <p:txBody>
            <a:bodyPr lIns="0" tIns="0" rIns="0" bIns="0" rtlCol="0" anchor="t">
              <a:spAutoFit/>
            </a:bodyPr>
            <a:lstStyle/>
            <a:p>
              <a:pPr marL="0" lvl="0" indent="0">
                <a:lnSpc>
                  <a:spcPts val="1854"/>
                </a:lnSpc>
              </a:pPr>
              <a:r>
                <a:rPr lang="en-US" sz="900">
                  <a:solidFill>
                    <a:srgbClr val="1E1E1E"/>
                  </a:solidFill>
                  <a:latin typeface="Lato Bold"/>
                </a:rPr>
                <a:t>2024</a:t>
              </a:r>
            </a:p>
          </p:txBody>
        </p:sp>
      </p:grpSp>
      <p:grpSp>
        <p:nvGrpSpPr>
          <p:cNvPr id="58" name="Group 58"/>
          <p:cNvGrpSpPr/>
          <p:nvPr/>
        </p:nvGrpSpPr>
        <p:grpSpPr>
          <a:xfrm>
            <a:off x="1292644" y="2982932"/>
            <a:ext cx="415727" cy="2619403"/>
            <a:chOff x="0" y="0"/>
            <a:chExt cx="554302" cy="3492537"/>
          </a:xfrm>
        </p:grpSpPr>
        <p:sp>
          <p:nvSpPr>
            <p:cNvPr id="59" name="TextBox 59"/>
            <p:cNvSpPr txBox="1"/>
            <p:nvPr/>
          </p:nvSpPr>
          <p:spPr>
            <a:xfrm>
              <a:off x="160183" y="-85725"/>
              <a:ext cx="233936"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A</a:t>
              </a:r>
            </a:p>
          </p:txBody>
        </p:sp>
        <p:sp>
          <p:nvSpPr>
            <p:cNvPr id="60" name="TextBox 60"/>
            <p:cNvSpPr txBox="1"/>
            <p:nvPr/>
          </p:nvSpPr>
          <p:spPr>
            <a:xfrm>
              <a:off x="160183" y="196522"/>
              <a:ext cx="233936"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B</a:t>
              </a:r>
            </a:p>
          </p:txBody>
        </p:sp>
        <p:sp>
          <p:nvSpPr>
            <p:cNvPr id="61" name="TextBox 61"/>
            <p:cNvSpPr txBox="1"/>
            <p:nvPr/>
          </p:nvSpPr>
          <p:spPr>
            <a:xfrm>
              <a:off x="42113" y="509868"/>
              <a:ext cx="470076"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A</a:t>
              </a:r>
            </a:p>
          </p:txBody>
        </p:sp>
        <p:sp>
          <p:nvSpPr>
            <p:cNvPr id="62" name="TextBox 62"/>
            <p:cNvSpPr txBox="1"/>
            <p:nvPr/>
          </p:nvSpPr>
          <p:spPr>
            <a:xfrm>
              <a:off x="42113" y="823215"/>
              <a:ext cx="470076"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B</a:t>
              </a:r>
            </a:p>
          </p:txBody>
        </p:sp>
        <p:sp>
          <p:nvSpPr>
            <p:cNvPr id="63" name="TextBox 63"/>
            <p:cNvSpPr txBox="1"/>
            <p:nvPr/>
          </p:nvSpPr>
          <p:spPr>
            <a:xfrm>
              <a:off x="1213" y="1096854"/>
              <a:ext cx="551877"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A</a:t>
              </a:r>
            </a:p>
          </p:txBody>
        </p:sp>
        <p:sp>
          <p:nvSpPr>
            <p:cNvPr id="64" name="TextBox 64"/>
            <p:cNvSpPr txBox="1"/>
            <p:nvPr/>
          </p:nvSpPr>
          <p:spPr>
            <a:xfrm>
              <a:off x="1213" y="1410201"/>
              <a:ext cx="551877"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B</a:t>
              </a:r>
            </a:p>
          </p:txBody>
        </p:sp>
        <p:sp>
          <p:nvSpPr>
            <p:cNvPr id="65" name="TextBox 65"/>
            <p:cNvSpPr txBox="1"/>
            <p:nvPr/>
          </p:nvSpPr>
          <p:spPr>
            <a:xfrm>
              <a:off x="1213" y="1723548"/>
              <a:ext cx="551877"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A</a:t>
              </a:r>
            </a:p>
          </p:txBody>
        </p:sp>
        <p:sp>
          <p:nvSpPr>
            <p:cNvPr id="66" name="TextBox 66"/>
            <p:cNvSpPr txBox="1"/>
            <p:nvPr/>
          </p:nvSpPr>
          <p:spPr>
            <a:xfrm>
              <a:off x="1213" y="2007558"/>
              <a:ext cx="551877"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B</a:t>
              </a:r>
            </a:p>
          </p:txBody>
        </p:sp>
        <p:sp>
          <p:nvSpPr>
            <p:cNvPr id="67" name="TextBox 67"/>
            <p:cNvSpPr txBox="1"/>
            <p:nvPr/>
          </p:nvSpPr>
          <p:spPr>
            <a:xfrm>
              <a:off x="0" y="2320905"/>
              <a:ext cx="554302"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A</a:t>
              </a:r>
            </a:p>
          </p:txBody>
        </p:sp>
        <p:sp>
          <p:nvSpPr>
            <p:cNvPr id="68" name="TextBox 68"/>
            <p:cNvSpPr txBox="1"/>
            <p:nvPr/>
          </p:nvSpPr>
          <p:spPr>
            <a:xfrm>
              <a:off x="0" y="2608851"/>
              <a:ext cx="554302"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B</a:t>
              </a:r>
            </a:p>
          </p:txBody>
        </p:sp>
        <p:sp>
          <p:nvSpPr>
            <p:cNvPr id="69" name="TextBox 69"/>
            <p:cNvSpPr txBox="1"/>
            <p:nvPr/>
          </p:nvSpPr>
          <p:spPr>
            <a:xfrm>
              <a:off x="160183" y="2922198"/>
              <a:ext cx="233936"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A</a:t>
              </a:r>
            </a:p>
          </p:txBody>
        </p:sp>
        <p:sp>
          <p:nvSpPr>
            <p:cNvPr id="70" name="TextBox 70"/>
            <p:cNvSpPr txBox="1"/>
            <p:nvPr/>
          </p:nvSpPr>
          <p:spPr>
            <a:xfrm>
              <a:off x="160183" y="3233166"/>
              <a:ext cx="233936" cy="259372"/>
            </a:xfrm>
            <a:prstGeom prst="rect">
              <a:avLst/>
            </a:prstGeom>
          </p:spPr>
          <p:txBody>
            <a:bodyPr lIns="0" tIns="0" rIns="0" bIns="0" rtlCol="0" anchor="t">
              <a:spAutoFit/>
            </a:bodyPr>
            <a:lstStyle/>
            <a:p>
              <a:pPr marL="0" lvl="0" indent="0" algn="ctr">
                <a:lnSpc>
                  <a:spcPts val="1854"/>
                </a:lnSpc>
              </a:pPr>
              <a:r>
                <a:rPr lang="en-US" sz="900">
                  <a:solidFill>
                    <a:srgbClr val="1E1E1E"/>
                  </a:solidFill>
                  <a:latin typeface="Lato"/>
                </a:rPr>
                <a:t>B</a:t>
              </a:r>
            </a:p>
          </p:txBody>
        </p:sp>
      </p:grpSp>
      <p:sp>
        <p:nvSpPr>
          <p:cNvPr id="71" name="TextBox 44">
            <a:extLst>
              <a:ext uri="{FF2B5EF4-FFF2-40B4-BE49-F238E27FC236}">
                <a16:creationId xmlns:a16="http://schemas.microsoft.com/office/drawing/2014/main" id="{BACABB9D-BFB2-01EB-3B94-27ACD92A9FF9}"/>
              </a:ext>
            </a:extLst>
          </p:cNvPr>
          <p:cNvSpPr txBox="1"/>
          <p:nvPr/>
        </p:nvSpPr>
        <p:spPr>
          <a:xfrm>
            <a:off x="762000" y="3145499"/>
            <a:ext cx="395267" cy="207301"/>
          </a:xfrm>
          <a:prstGeom prst="rect">
            <a:avLst/>
          </a:prstGeom>
        </p:spPr>
        <p:txBody>
          <a:bodyPr wrap="square" lIns="0" tIns="0" rIns="0" bIns="0" rtlCol="0" anchor="t">
            <a:spAutoFit/>
          </a:bodyPr>
          <a:lstStyle/>
          <a:p>
            <a:pPr marL="0" lvl="0" indent="0" algn="ctr">
              <a:lnSpc>
                <a:spcPts val="1854"/>
              </a:lnSpc>
            </a:pPr>
            <a:r>
              <a:rPr lang="en-US" sz="900" u="none" strike="noStrike" dirty="0">
                <a:solidFill>
                  <a:srgbClr val="1E1E1E"/>
                </a:solidFill>
                <a:latin typeface="Lato"/>
              </a:rPr>
              <a:t>Fall</a:t>
            </a:r>
          </a:p>
        </p:txBody>
      </p:sp>
      <p:sp>
        <p:nvSpPr>
          <p:cNvPr id="72" name="TextBox 44">
            <a:extLst>
              <a:ext uri="{FF2B5EF4-FFF2-40B4-BE49-F238E27FC236}">
                <a16:creationId xmlns:a16="http://schemas.microsoft.com/office/drawing/2014/main" id="{72E28D96-D3EB-DB18-BC87-19124C353C31}"/>
              </a:ext>
            </a:extLst>
          </p:cNvPr>
          <p:cNvSpPr txBox="1"/>
          <p:nvPr/>
        </p:nvSpPr>
        <p:spPr>
          <a:xfrm>
            <a:off x="762000" y="5181600"/>
            <a:ext cx="395267" cy="207301"/>
          </a:xfrm>
          <a:prstGeom prst="rect">
            <a:avLst/>
          </a:prstGeom>
        </p:spPr>
        <p:txBody>
          <a:bodyPr wrap="square" lIns="0" tIns="0" rIns="0" bIns="0" rtlCol="0" anchor="t">
            <a:spAutoFit/>
          </a:bodyPr>
          <a:lstStyle/>
          <a:p>
            <a:pPr marL="0" lvl="0" indent="0" algn="ctr">
              <a:lnSpc>
                <a:spcPts val="1854"/>
              </a:lnSpc>
            </a:pPr>
            <a:r>
              <a:rPr lang="en-US" sz="900" u="none" strike="noStrike" dirty="0">
                <a:solidFill>
                  <a:srgbClr val="1E1E1E"/>
                </a:solidFill>
                <a:latin typeface="Lato"/>
              </a:rPr>
              <a:t>Fall</a:t>
            </a:r>
          </a:p>
        </p:txBody>
      </p:sp>
      <p:sp>
        <p:nvSpPr>
          <p:cNvPr id="73" name="TextBox 44">
            <a:extLst>
              <a:ext uri="{FF2B5EF4-FFF2-40B4-BE49-F238E27FC236}">
                <a16:creationId xmlns:a16="http://schemas.microsoft.com/office/drawing/2014/main" id="{1025819C-3179-7F1E-5746-7E19AFD9FC09}"/>
              </a:ext>
            </a:extLst>
          </p:cNvPr>
          <p:cNvSpPr txBox="1"/>
          <p:nvPr/>
        </p:nvSpPr>
        <p:spPr>
          <a:xfrm>
            <a:off x="762000" y="5410200"/>
            <a:ext cx="395267" cy="207301"/>
          </a:xfrm>
          <a:prstGeom prst="rect">
            <a:avLst/>
          </a:prstGeom>
        </p:spPr>
        <p:txBody>
          <a:bodyPr wrap="square" lIns="0" tIns="0" rIns="0" bIns="0" rtlCol="0" anchor="t">
            <a:spAutoFit/>
          </a:bodyPr>
          <a:lstStyle/>
          <a:p>
            <a:pPr marL="0" lvl="0" indent="0" algn="ctr">
              <a:lnSpc>
                <a:spcPts val="1854"/>
              </a:lnSpc>
            </a:pPr>
            <a:r>
              <a:rPr lang="en-US" sz="900" u="none" strike="noStrike" dirty="0">
                <a:solidFill>
                  <a:srgbClr val="1E1E1E"/>
                </a:solidFill>
                <a:latin typeface="Lato"/>
              </a:rPr>
              <a:t>Fall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686</Words>
  <Application>Microsoft Office PowerPoint</Application>
  <PresentationFormat>Custom</PresentationFormat>
  <Paragraphs>112</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Knockout Featherweight Bold</vt:lpstr>
      <vt:lpstr>Lato Bold</vt:lpstr>
      <vt:lpstr>Lato</vt:lpstr>
      <vt:lpstr>Bebas Neue Bold</vt:lpstr>
      <vt:lpstr>Arial</vt:lpstr>
      <vt:lpstr>Knockout Featherweight</vt:lpstr>
      <vt:lpstr>Calibri</vt:lpstr>
      <vt:lpstr>Argent Thin</vt:lpstr>
      <vt:lpstr>Anton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Brochure</dc:title>
  <dc:creator>Sung Kim</dc:creator>
  <cp:lastModifiedBy>Sung Kim</cp:lastModifiedBy>
  <cp:revision>21</cp:revision>
  <cp:lastPrinted>2023-09-26T15:22:53Z</cp:lastPrinted>
  <dcterms:created xsi:type="dcterms:W3CDTF">2006-08-16T00:00:00Z</dcterms:created>
  <dcterms:modified xsi:type="dcterms:W3CDTF">2023-09-28T13:17:16Z</dcterms:modified>
  <dc:identifier>DAFmXnTvk-o</dc:identifier>
</cp:coreProperties>
</file>